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nva Sans" panose="020B0604020202020204" charset="0"/>
      <p:regular r:id="rId17"/>
    </p:embeddedFont>
    <p:embeddedFont>
      <p:font typeface="Canva Sans Bold" panose="020B0604020202020204" charset="0"/>
      <p:regular r:id="rId18"/>
    </p:embeddedFont>
    <p:embeddedFont>
      <p:font typeface="Montserrat Bold" panose="020B0604020202020204" charset="-94"/>
      <p:regular r:id="rId19"/>
    </p:embeddedFont>
    <p:embeddedFont>
      <p:font typeface="Poppins" panose="00000500000000000000" pitchFamily="2" charset="-94"/>
      <p:regular r:id="rId20"/>
    </p:embeddedFont>
    <p:embeddedFont>
      <p:font typeface="Poppins Light" panose="020B0502040204020203" pitchFamily="2" charset="-9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2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jpeg>
</file>

<file path=ppt/media/image4.png>
</file>

<file path=ppt/media/image5.svg>
</file>

<file path=ppt/media/image6.png>
</file>

<file path=ppt/media/image7.sv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19.05.2025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Ataberk Akcin (Team Lead)</a:t>
            </a:r>
          </a:p>
          <a:p>
            <a:endParaRPr lang="en-US"/>
          </a:p>
          <a:p>
            <a:r>
              <a:rPr lang="en-US"/>
              <a:t>Hello everyone, we are DIP392-TeamRed. Our project is a face recognition-based access control system. This system replaces traditional RFID cards with real-time face detection and recognition. You can find our GitHub repository using the link on this slide. Throughout this presentation, we’ll explain our motivation, design choices, implementation, and demo.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Tufan Yilmaz (Frontend/UI)</a:t>
            </a:r>
          </a:p>
          <a:p>
            <a:endParaRPr lang="en-US"/>
          </a:p>
          <a:p>
            <a:r>
              <a:rPr lang="en-US"/>
              <a:t>One challenge we faced was working with real-time camera input and tuning the confidence threshold for recognition. Also, handling multiple faces in a single frame required extra logic. We learned the value of a modular structure—it helped us isolate bugs and test components independently. Overall, the project taught us how to turn a real-world problem into a working solution.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Ataberk AKCIN</a:t>
            </a:r>
          </a:p>
          <a:p>
            <a:endParaRPr lang="en-US"/>
          </a:p>
          <a:p>
            <a:r>
              <a:rPr lang="en-US"/>
              <a:t>In our demo, we’ll show four key features:</a:t>
            </a:r>
          </a:p>
          <a:p>
            <a:endParaRPr lang="en-US"/>
          </a:p>
          <a:p>
            <a:r>
              <a:rPr lang="en-US"/>
              <a:t>Live face detection via webcam – the system scans and detects a person’s face in real time.</a:t>
            </a:r>
          </a:p>
          <a:p>
            <a:endParaRPr lang="en-US"/>
          </a:p>
          <a:p>
            <a:r>
              <a:rPr lang="en-US"/>
              <a:t>Access granted or denied – based on face match, the system shows a success or denial message.</a:t>
            </a:r>
          </a:p>
          <a:p>
            <a:endParaRPr lang="en-US"/>
          </a:p>
          <a:p>
            <a:r>
              <a:rPr lang="en-US"/>
              <a:t>Logging access attempts – all decisions are stored in the database with timestamps.</a:t>
            </a:r>
          </a:p>
          <a:p>
            <a:endParaRPr lang="en-US"/>
          </a:p>
          <a:p>
            <a:r>
              <a:rPr lang="en-US"/>
              <a:t>Adding a new employee – we simulate admin registration by placing a new image in the data folder.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Ataberk Akcin</a:t>
            </a:r>
          </a:p>
          <a:p>
            <a:endParaRPr lang="en-US"/>
          </a:p>
          <a:p>
            <a:r>
              <a:rPr lang="en-US"/>
              <a:t>We successfully built a working access control system that meets the client's needs. In the future, we plan to add a web-based admin panel, liveness detection to avoid spoofing, and possibly control a physical gate using IoT. The project gave us valuable experience in applying theory to a real-world scenario.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Ataberk Akcin</a:t>
            </a:r>
          </a:p>
          <a:p>
            <a:endParaRPr lang="en-US"/>
          </a:p>
          <a:p>
            <a:r>
              <a:rPr lang="en-US"/>
              <a:t>Our motivation started with a real problem shared by our client. In many companies, employees forget or misuse RFID cards. This leads to security risks and inefficiencies. We wanted to create a secure, contactless, and fast entry system using face recognition. This not only improves safety but also simplifies the management of employee access.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Ata Mert Pekcan (Database &amp; Logging)</a:t>
            </a:r>
          </a:p>
          <a:p>
            <a:endParaRPr lang="en-US"/>
          </a:p>
          <a:p>
            <a:r>
              <a:rPr lang="en-US"/>
              <a:t>For our development process, we chose the Waterfall model. Since our requirements were clear from the beginning and didn’t change during the project, this sequential approach helped us structure our work efficiently. We completed each phase—requirements, design, implementation, and testing—in order without overlapping tasks.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Babak Gasimzade (Admin Forms)</a:t>
            </a:r>
          </a:p>
          <a:p>
            <a:endParaRPr lang="en-US"/>
          </a:p>
          <a:p>
            <a:r>
              <a:rPr lang="en-US"/>
              <a:t>We interviewed Dr. Atilla Ayral from A2InnoWave, who helped us define the project's scope. The key requirements were: replacing RFID with face-based access, storing and logging entry attempts, and having admin control over user registration. Based on these discussions, we created our use cases and functional expectations.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Babak Gasimzade</a:t>
            </a:r>
          </a:p>
          <a:p>
            <a:endParaRPr lang="en-US"/>
          </a:p>
          <a:p>
            <a:r>
              <a:rPr lang="en-US"/>
              <a:t>Our system includes several key functional requirements, such as capturing face images, matching them with stored employee data, granting or denying access, and logging all attempts. We also considered non-functional aspects like speed, security, and usability. For example, we ensured access decisions are made in under two seconds.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Renas Alp (Deployment &amp; Integration)</a:t>
            </a:r>
          </a:p>
          <a:p>
            <a:endParaRPr lang="en-US"/>
          </a:p>
          <a:p>
            <a:r>
              <a:rPr lang="en-US"/>
              <a:t>We used a modular design. Each core function, like face detection, access control, and logging, is handled by separate modules. We designed a UML class diagram with components such as FaceRecognition, AccessControl, and DatabaseManager. This makes the system scalable and easy to maintain in the future.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Eymen Ucdal (Backend)</a:t>
            </a:r>
          </a:p>
          <a:p>
            <a:endParaRPr lang="en-US"/>
          </a:p>
          <a:p>
            <a:r>
              <a:rPr lang="en-US"/>
              <a:t>The system was implemented in Python using OpenCV and the face_recognition library. Face images are stored in a data/ folder and encoded for comparison. We also used SQLite for storing logs. Our main.py script handles real-time detection and decision-making. The system can easily be extended with a web interface.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Ali Can Eygay (Testing &amp; Debugging)</a:t>
            </a:r>
          </a:p>
          <a:p>
            <a:endParaRPr lang="en-US"/>
          </a:p>
          <a:p>
            <a:r>
              <a:rPr lang="en-US"/>
              <a:t>We applied black-box testing. This included face detection with known and unknown users, edge cases like partial faces, and tests under poor lighting. We also tested the logging mechanism to ensure every access attempt was recorded correctly. We organized our tests in separate Python files like test_face_detection.py.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Speaker: Ali Can Eygay</a:t>
            </a:r>
          </a:p>
          <a:p>
            <a:endParaRPr lang="en-US"/>
          </a:p>
          <a:p>
            <a:r>
              <a:rPr lang="en-US"/>
              <a:t>Our tests showed consistent results. Known faces were correctly identified, unknown faces were denied, and all attempts were logged. We also confirmed that the system handles multiple faces and invalid images without crashing. The validation was done by comparing output messages and reviewing database logs.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sv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hyperlink" Target="https://github.com/Ataberk10/Applied_System_Software.git" TargetMode="External"/><Relationship Id="rId3" Type="http://schemas.openxmlformats.org/officeDocument/2006/relationships/image" Target="../media/image3.jpeg"/><Relationship Id="rId7" Type="http://schemas.openxmlformats.org/officeDocument/2006/relationships/image" Target="../media/image7.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eg"/><Relationship Id="rId7" Type="http://schemas.openxmlformats.org/officeDocument/2006/relationships/image" Target="../media/image5.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eg"/><Relationship Id="rId7" Type="http://schemas.openxmlformats.org/officeDocument/2006/relationships/image" Target="../media/image7.sv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eg"/><Relationship Id="rId7" Type="http://schemas.openxmlformats.org/officeDocument/2006/relationships/image" Target="../media/image5.sv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eg"/><Relationship Id="rId7" Type="http://schemas.openxmlformats.org/officeDocument/2006/relationships/image" Target="../media/image7.sv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5349649" y="4834135"/>
            <a:ext cx="2464627" cy="2723345"/>
          </a:xfrm>
          <a:custGeom>
            <a:avLst/>
            <a:gdLst/>
            <a:ahLst/>
            <a:cxnLst/>
            <a:rect l="l" t="t" r="r" b="b"/>
            <a:pathLst>
              <a:path w="2464627" h="2723345">
                <a:moveTo>
                  <a:pt x="0" y="0"/>
                </a:moveTo>
                <a:lnTo>
                  <a:pt x="2464627" y="0"/>
                </a:lnTo>
                <a:lnTo>
                  <a:pt x="2464627" y="2723345"/>
                </a:lnTo>
                <a:lnTo>
                  <a:pt x="0" y="2723345"/>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1516792" y="2941937"/>
            <a:ext cx="15065171" cy="2808398"/>
          </a:xfrm>
          <a:prstGeom prst="rect">
            <a:avLst/>
          </a:prstGeom>
        </p:spPr>
        <p:txBody>
          <a:bodyPr lIns="0" tIns="0" rIns="0" bIns="0" rtlCol="0" anchor="t">
            <a:spAutoFit/>
          </a:bodyPr>
          <a:lstStyle/>
          <a:p>
            <a:pPr algn="l">
              <a:lnSpc>
                <a:spcPts val="10933"/>
              </a:lnSpc>
            </a:pPr>
            <a:r>
              <a:rPr lang="en-US" sz="10314" b="1" spc="-412">
                <a:solidFill>
                  <a:srgbClr val="FFFFFF"/>
                </a:solidFill>
                <a:latin typeface="Canva Sans Bold"/>
                <a:ea typeface="Canva Sans Bold"/>
                <a:cs typeface="Canva Sans Bold"/>
                <a:sym typeface="Canva Sans Bold"/>
              </a:rPr>
              <a:t>Face Recognition-Based Access Control System</a:t>
            </a:r>
          </a:p>
        </p:txBody>
      </p:sp>
      <p:sp>
        <p:nvSpPr>
          <p:cNvPr id="4" name="TextBox 4"/>
          <p:cNvSpPr txBox="1"/>
          <p:nvPr/>
        </p:nvSpPr>
        <p:spPr>
          <a:xfrm>
            <a:off x="1713082" y="6900432"/>
            <a:ext cx="8625703" cy="657048"/>
          </a:xfrm>
          <a:prstGeom prst="rect">
            <a:avLst/>
          </a:prstGeom>
        </p:spPr>
        <p:txBody>
          <a:bodyPr lIns="0" tIns="0" rIns="0" bIns="0" rtlCol="0" anchor="t">
            <a:spAutoFit/>
          </a:bodyPr>
          <a:lstStyle/>
          <a:p>
            <a:pPr algn="l">
              <a:lnSpc>
                <a:spcPts val="5135"/>
              </a:lnSpc>
            </a:pPr>
            <a:r>
              <a:rPr lang="en-US" sz="3668" spc="839">
                <a:solidFill>
                  <a:srgbClr val="FFFFFF"/>
                </a:solidFill>
                <a:latin typeface="Poppins"/>
                <a:ea typeface="Poppins"/>
                <a:cs typeface="Poppins"/>
                <a:sym typeface="Poppins"/>
              </a:rPr>
              <a:t>APPLIED SYSTEM SOFTWARE</a:t>
            </a:r>
          </a:p>
        </p:txBody>
      </p:sp>
      <p:sp>
        <p:nvSpPr>
          <p:cNvPr id="5" name="Freeform 5"/>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3"/>
            <a:stretch>
              <a:fillRect r="-3565" b="-51879"/>
            </a:stretch>
          </a:blipFill>
        </p:spPr>
        <p:txBody>
          <a:bodyPr/>
          <a:lstStyle/>
          <a:p>
            <a:endParaRPr lang="tr-TR"/>
          </a:p>
        </p:txBody>
      </p:sp>
      <p:sp>
        <p:nvSpPr>
          <p:cNvPr id="6" name="TextBox 6"/>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TextBox 3"/>
          <p:cNvSpPr txBox="1"/>
          <p:nvPr/>
        </p:nvSpPr>
        <p:spPr>
          <a:xfrm>
            <a:off x="1028700" y="2361000"/>
            <a:ext cx="7670371" cy="1853596"/>
          </a:xfrm>
          <a:prstGeom prst="rect">
            <a:avLst/>
          </a:prstGeom>
        </p:spPr>
        <p:txBody>
          <a:bodyPr lIns="0" tIns="0" rIns="0" bIns="0" rtlCol="0" anchor="t">
            <a:spAutoFit/>
          </a:bodyPr>
          <a:lstStyle/>
          <a:p>
            <a:pPr algn="l">
              <a:lnSpc>
                <a:spcPts val="7235"/>
              </a:lnSpc>
            </a:pPr>
            <a:r>
              <a:rPr lang="en-US" sz="6403">
                <a:solidFill>
                  <a:srgbClr val="FFFFFF"/>
                </a:solidFill>
                <a:latin typeface="Canva Sans"/>
                <a:ea typeface="Canva Sans"/>
                <a:cs typeface="Canva Sans"/>
                <a:sym typeface="Canva Sans"/>
              </a:rPr>
              <a:t>Test Results and Validation</a:t>
            </a:r>
          </a:p>
        </p:txBody>
      </p:sp>
      <p:grpSp>
        <p:nvGrpSpPr>
          <p:cNvPr id="4" name="Group 4"/>
          <p:cNvGrpSpPr/>
          <p:nvPr/>
        </p:nvGrpSpPr>
        <p:grpSpPr>
          <a:xfrm>
            <a:off x="9144000" y="2331908"/>
            <a:ext cx="7172674" cy="2811592"/>
            <a:chOff x="0" y="0"/>
            <a:chExt cx="1608559" cy="630534"/>
          </a:xfrm>
        </p:grpSpPr>
        <p:sp>
          <p:nvSpPr>
            <p:cNvPr id="5" name="Freeform 5"/>
            <p:cNvSpPr/>
            <p:nvPr/>
          </p:nvSpPr>
          <p:spPr>
            <a:xfrm>
              <a:off x="0" y="0"/>
              <a:ext cx="1608559" cy="630534"/>
            </a:xfrm>
            <a:custGeom>
              <a:avLst/>
              <a:gdLst/>
              <a:ahLst/>
              <a:cxnLst/>
              <a:rect l="l" t="t" r="r" b="b"/>
              <a:pathLst>
                <a:path w="1608559" h="630534">
                  <a:moveTo>
                    <a:pt x="51809" y="0"/>
                  </a:moveTo>
                  <a:lnTo>
                    <a:pt x="1556750" y="0"/>
                  </a:lnTo>
                  <a:cubicBezTo>
                    <a:pt x="1570490" y="0"/>
                    <a:pt x="1583668" y="5458"/>
                    <a:pt x="1593384" y="15175"/>
                  </a:cubicBezTo>
                  <a:cubicBezTo>
                    <a:pt x="1603101" y="24891"/>
                    <a:pt x="1608559" y="38069"/>
                    <a:pt x="1608559" y="51809"/>
                  </a:cubicBezTo>
                  <a:lnTo>
                    <a:pt x="1608559" y="578724"/>
                  </a:lnTo>
                  <a:cubicBezTo>
                    <a:pt x="1608559" y="607338"/>
                    <a:pt x="1585363" y="630534"/>
                    <a:pt x="1556750" y="630534"/>
                  </a:cubicBezTo>
                  <a:lnTo>
                    <a:pt x="51809" y="630534"/>
                  </a:lnTo>
                  <a:cubicBezTo>
                    <a:pt x="23196" y="630534"/>
                    <a:pt x="0" y="607338"/>
                    <a:pt x="0" y="578724"/>
                  </a:cubicBezTo>
                  <a:lnTo>
                    <a:pt x="0" y="51809"/>
                  </a:lnTo>
                  <a:cubicBezTo>
                    <a:pt x="0" y="38069"/>
                    <a:pt x="5458" y="24891"/>
                    <a:pt x="15175" y="15175"/>
                  </a:cubicBezTo>
                  <a:cubicBezTo>
                    <a:pt x="24891" y="5458"/>
                    <a:pt x="38069" y="0"/>
                    <a:pt x="51809" y="0"/>
                  </a:cubicBezTo>
                  <a:close/>
                </a:path>
              </a:pathLst>
            </a:custGeom>
            <a:solidFill>
              <a:srgbClr val="000000">
                <a:alpha val="0"/>
              </a:srgbClr>
            </a:solidFill>
            <a:ln w="9525" cap="rnd">
              <a:solidFill>
                <a:srgbClr val="FFFFFF"/>
              </a:solidFill>
              <a:prstDash val="solid"/>
              <a:round/>
            </a:ln>
          </p:spPr>
          <p:txBody>
            <a:bodyPr/>
            <a:lstStyle/>
            <a:p>
              <a:endParaRPr lang="tr-TR"/>
            </a:p>
          </p:txBody>
        </p:sp>
        <p:sp>
          <p:nvSpPr>
            <p:cNvPr id="6" name="TextBox 6"/>
            <p:cNvSpPr txBox="1"/>
            <p:nvPr/>
          </p:nvSpPr>
          <p:spPr>
            <a:xfrm>
              <a:off x="0" y="-57150"/>
              <a:ext cx="1608559" cy="687684"/>
            </a:xfrm>
            <a:prstGeom prst="rect">
              <a:avLst/>
            </a:prstGeom>
          </p:spPr>
          <p:txBody>
            <a:bodyPr lIns="50800" tIns="50800" rIns="50800" bIns="50800" rtlCol="0" anchor="ctr"/>
            <a:lstStyle/>
            <a:p>
              <a:pPr algn="ctr">
                <a:lnSpc>
                  <a:spcPts val="2635"/>
                </a:lnSpc>
              </a:pPr>
              <a:endParaRPr/>
            </a:p>
          </p:txBody>
        </p:sp>
      </p:grpSp>
      <p:sp>
        <p:nvSpPr>
          <p:cNvPr id="7" name="TextBox 7"/>
          <p:cNvSpPr txBox="1"/>
          <p:nvPr/>
        </p:nvSpPr>
        <p:spPr>
          <a:xfrm>
            <a:off x="9573123" y="3385725"/>
            <a:ext cx="6018947" cy="1412028"/>
          </a:xfrm>
          <a:prstGeom prst="rect">
            <a:avLst/>
          </a:prstGeom>
        </p:spPr>
        <p:txBody>
          <a:bodyPr lIns="0" tIns="0" rIns="0" bIns="0" rtlCol="0" anchor="t">
            <a:spAutoFit/>
          </a:bodyPr>
          <a:lstStyle/>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 Registered face → Access granted</a:t>
            </a:r>
          </a:p>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Unknown face → Access denied</a:t>
            </a:r>
          </a:p>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Face with mask → Denied or low confidence</a:t>
            </a:r>
          </a:p>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No face → Prompt appears</a:t>
            </a:r>
          </a:p>
          <a:p>
            <a:pPr algn="l">
              <a:lnSpc>
                <a:spcPts val="2302"/>
              </a:lnSpc>
            </a:pPr>
            <a:endParaRPr lang="en-US" sz="1251" spc="16">
              <a:solidFill>
                <a:srgbClr val="FFFFFF"/>
              </a:solidFill>
              <a:latin typeface="Poppins Light"/>
              <a:ea typeface="Poppins Light"/>
              <a:cs typeface="Poppins Light"/>
              <a:sym typeface="Poppins Light"/>
            </a:endParaRPr>
          </a:p>
        </p:txBody>
      </p:sp>
      <p:sp>
        <p:nvSpPr>
          <p:cNvPr id="8" name="TextBox 8"/>
          <p:cNvSpPr txBox="1"/>
          <p:nvPr/>
        </p:nvSpPr>
        <p:spPr>
          <a:xfrm>
            <a:off x="9573123" y="2856713"/>
            <a:ext cx="5433483" cy="405422"/>
          </a:xfrm>
          <a:prstGeom prst="rect">
            <a:avLst/>
          </a:prstGeom>
        </p:spPr>
        <p:txBody>
          <a:bodyPr lIns="0" tIns="0" rIns="0" bIns="0" rtlCol="0" anchor="t">
            <a:spAutoFit/>
          </a:bodyPr>
          <a:lstStyle/>
          <a:p>
            <a:pPr marL="0" lvl="0" indent="0" algn="l">
              <a:lnSpc>
                <a:spcPts val="3214"/>
              </a:lnSpc>
            </a:pPr>
            <a:r>
              <a:rPr lang="en-US" sz="2571" spc="36">
                <a:solidFill>
                  <a:srgbClr val="FFFFFF"/>
                </a:solidFill>
                <a:latin typeface="Canva Sans"/>
                <a:ea typeface="Canva Sans"/>
                <a:cs typeface="Canva Sans"/>
                <a:sym typeface="Canva Sans"/>
              </a:rPr>
              <a:t>Example Test Cases</a:t>
            </a:r>
          </a:p>
        </p:txBody>
      </p:sp>
      <p:grpSp>
        <p:nvGrpSpPr>
          <p:cNvPr id="9" name="Group 9"/>
          <p:cNvGrpSpPr/>
          <p:nvPr/>
        </p:nvGrpSpPr>
        <p:grpSpPr>
          <a:xfrm>
            <a:off x="9144000" y="5777618"/>
            <a:ext cx="7172674" cy="2210946"/>
            <a:chOff x="0" y="0"/>
            <a:chExt cx="1608559" cy="495831"/>
          </a:xfrm>
        </p:grpSpPr>
        <p:sp>
          <p:nvSpPr>
            <p:cNvPr id="10" name="Freeform 10"/>
            <p:cNvSpPr/>
            <p:nvPr/>
          </p:nvSpPr>
          <p:spPr>
            <a:xfrm>
              <a:off x="0" y="0"/>
              <a:ext cx="1608559" cy="495831"/>
            </a:xfrm>
            <a:custGeom>
              <a:avLst/>
              <a:gdLst/>
              <a:ahLst/>
              <a:cxnLst/>
              <a:rect l="l" t="t" r="r" b="b"/>
              <a:pathLst>
                <a:path w="1608559" h="495831">
                  <a:moveTo>
                    <a:pt x="51809" y="0"/>
                  </a:moveTo>
                  <a:lnTo>
                    <a:pt x="1556750" y="0"/>
                  </a:lnTo>
                  <a:cubicBezTo>
                    <a:pt x="1570490" y="0"/>
                    <a:pt x="1583668" y="5458"/>
                    <a:pt x="1593384" y="15175"/>
                  </a:cubicBezTo>
                  <a:cubicBezTo>
                    <a:pt x="1603101" y="24891"/>
                    <a:pt x="1608559" y="38069"/>
                    <a:pt x="1608559" y="51809"/>
                  </a:cubicBezTo>
                  <a:lnTo>
                    <a:pt x="1608559" y="444022"/>
                  </a:lnTo>
                  <a:cubicBezTo>
                    <a:pt x="1608559" y="472636"/>
                    <a:pt x="1585363" y="495831"/>
                    <a:pt x="1556750" y="495831"/>
                  </a:cubicBezTo>
                  <a:lnTo>
                    <a:pt x="51809" y="495831"/>
                  </a:lnTo>
                  <a:cubicBezTo>
                    <a:pt x="23196" y="495831"/>
                    <a:pt x="0" y="472636"/>
                    <a:pt x="0" y="444022"/>
                  </a:cubicBezTo>
                  <a:lnTo>
                    <a:pt x="0" y="51809"/>
                  </a:lnTo>
                  <a:cubicBezTo>
                    <a:pt x="0" y="38069"/>
                    <a:pt x="5458" y="24891"/>
                    <a:pt x="15175" y="15175"/>
                  </a:cubicBezTo>
                  <a:cubicBezTo>
                    <a:pt x="24891" y="5458"/>
                    <a:pt x="38069" y="0"/>
                    <a:pt x="51809" y="0"/>
                  </a:cubicBezTo>
                  <a:close/>
                </a:path>
              </a:pathLst>
            </a:custGeom>
            <a:gradFill rotWithShape="1">
              <a:gsLst>
                <a:gs pos="0">
                  <a:srgbClr val="595D6B">
                    <a:alpha val="100000"/>
                  </a:srgbClr>
                </a:gs>
                <a:gs pos="100000">
                  <a:srgbClr val="000000">
                    <a:alpha val="100000"/>
                  </a:srgbClr>
                </a:gs>
              </a:gsLst>
              <a:lin ang="5400000"/>
            </a:gradFill>
            <a:ln w="9525" cap="rnd">
              <a:solidFill>
                <a:srgbClr val="FFFFFF"/>
              </a:solidFill>
              <a:prstDash val="solid"/>
              <a:round/>
            </a:ln>
          </p:spPr>
          <p:txBody>
            <a:bodyPr/>
            <a:lstStyle/>
            <a:p>
              <a:endParaRPr lang="tr-TR"/>
            </a:p>
          </p:txBody>
        </p:sp>
        <p:sp>
          <p:nvSpPr>
            <p:cNvPr id="11" name="TextBox 11"/>
            <p:cNvSpPr txBox="1"/>
            <p:nvPr/>
          </p:nvSpPr>
          <p:spPr>
            <a:xfrm>
              <a:off x="0" y="-57150"/>
              <a:ext cx="1608559" cy="552981"/>
            </a:xfrm>
            <a:prstGeom prst="rect">
              <a:avLst/>
            </a:prstGeom>
          </p:spPr>
          <p:txBody>
            <a:bodyPr lIns="50800" tIns="50800" rIns="50800" bIns="50800" rtlCol="0" anchor="ctr"/>
            <a:lstStyle/>
            <a:p>
              <a:pPr marL="0" lvl="0" indent="0" algn="ctr">
                <a:lnSpc>
                  <a:spcPts val="2635"/>
                </a:lnSpc>
                <a:spcBef>
                  <a:spcPct val="0"/>
                </a:spcBef>
              </a:pPr>
              <a:endParaRPr/>
            </a:p>
          </p:txBody>
        </p:sp>
      </p:grpSp>
      <p:sp>
        <p:nvSpPr>
          <p:cNvPr id="12" name="TextBox 12"/>
          <p:cNvSpPr txBox="1"/>
          <p:nvPr/>
        </p:nvSpPr>
        <p:spPr>
          <a:xfrm>
            <a:off x="9573123" y="6827245"/>
            <a:ext cx="6018947" cy="840816"/>
          </a:xfrm>
          <a:prstGeom prst="rect">
            <a:avLst/>
          </a:prstGeom>
        </p:spPr>
        <p:txBody>
          <a:bodyPr lIns="0" tIns="0" rIns="0" bIns="0" rtlCol="0" anchor="t">
            <a:spAutoFit/>
          </a:bodyPr>
          <a:lstStyle/>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Manual verification through screen output</a:t>
            </a:r>
          </a:p>
          <a:p>
            <a:pPr marL="270211" lvl="1" indent="-135106" algn="l">
              <a:lnSpc>
                <a:spcPts val="2302"/>
              </a:lnSpc>
              <a:buFont typeface="Arial"/>
              <a:buChar char="•"/>
            </a:pPr>
            <a:r>
              <a:rPr lang="en-US" sz="1251" spc="16">
                <a:solidFill>
                  <a:srgbClr val="FFFFFF"/>
                </a:solidFill>
                <a:latin typeface="Poppins Light"/>
                <a:ea typeface="Poppins Light"/>
                <a:cs typeface="Poppins Light"/>
                <a:sym typeface="Poppins Light"/>
              </a:rPr>
              <a:t>SQLite log review</a:t>
            </a:r>
          </a:p>
          <a:p>
            <a:pPr algn="l">
              <a:lnSpc>
                <a:spcPts val="2302"/>
              </a:lnSpc>
            </a:pPr>
            <a:endParaRPr lang="en-US" sz="1251" spc="16">
              <a:solidFill>
                <a:srgbClr val="FFFFFF"/>
              </a:solidFill>
              <a:latin typeface="Poppins Light"/>
              <a:ea typeface="Poppins Light"/>
              <a:cs typeface="Poppins Light"/>
              <a:sym typeface="Poppins Light"/>
            </a:endParaRPr>
          </a:p>
        </p:txBody>
      </p:sp>
      <p:sp>
        <p:nvSpPr>
          <p:cNvPr id="13" name="TextBox 13"/>
          <p:cNvSpPr txBox="1"/>
          <p:nvPr/>
        </p:nvSpPr>
        <p:spPr>
          <a:xfrm>
            <a:off x="9573123" y="6298233"/>
            <a:ext cx="4210818" cy="405422"/>
          </a:xfrm>
          <a:prstGeom prst="rect">
            <a:avLst/>
          </a:prstGeom>
        </p:spPr>
        <p:txBody>
          <a:bodyPr lIns="0" tIns="0" rIns="0" bIns="0" rtlCol="0" anchor="t">
            <a:spAutoFit/>
          </a:bodyPr>
          <a:lstStyle/>
          <a:p>
            <a:pPr marL="0" lvl="0" indent="0" algn="l">
              <a:lnSpc>
                <a:spcPts val="3214"/>
              </a:lnSpc>
            </a:pPr>
            <a:r>
              <a:rPr lang="en-US" sz="2571" spc="36">
                <a:solidFill>
                  <a:srgbClr val="FFFFFF"/>
                </a:solidFill>
                <a:latin typeface="Canva Sans"/>
                <a:ea typeface="Canva Sans"/>
                <a:cs typeface="Canva Sans"/>
                <a:sym typeface="Canva Sans"/>
              </a:rPr>
              <a:t>Validation Method</a:t>
            </a:r>
          </a:p>
        </p:txBody>
      </p:sp>
      <p:grpSp>
        <p:nvGrpSpPr>
          <p:cNvPr id="14" name="Group 14"/>
          <p:cNvGrpSpPr/>
          <p:nvPr/>
        </p:nvGrpSpPr>
        <p:grpSpPr>
          <a:xfrm rot="-5400000">
            <a:off x="4668108" y="4290298"/>
            <a:ext cx="106483" cy="7290050"/>
            <a:chOff x="0" y="0"/>
            <a:chExt cx="29914" cy="2047982"/>
          </a:xfrm>
        </p:grpSpPr>
        <p:sp>
          <p:nvSpPr>
            <p:cNvPr id="15" name="Freeform 15"/>
            <p:cNvSpPr/>
            <p:nvPr/>
          </p:nvSpPr>
          <p:spPr>
            <a:xfrm>
              <a:off x="0" y="0"/>
              <a:ext cx="29914" cy="2047982"/>
            </a:xfrm>
            <a:custGeom>
              <a:avLst/>
              <a:gdLst/>
              <a:ahLst/>
              <a:cxnLst/>
              <a:rect l="l" t="t" r="r" b="b"/>
              <a:pathLst>
                <a:path w="29914" h="2047982">
                  <a:moveTo>
                    <a:pt x="0" y="0"/>
                  </a:moveTo>
                  <a:lnTo>
                    <a:pt x="29914" y="0"/>
                  </a:lnTo>
                  <a:lnTo>
                    <a:pt x="29914" y="2047982"/>
                  </a:lnTo>
                  <a:lnTo>
                    <a:pt x="0" y="2047982"/>
                  </a:lnTo>
                  <a:close/>
                </a:path>
              </a:pathLst>
            </a:custGeom>
            <a:gradFill rotWithShape="1">
              <a:gsLst>
                <a:gs pos="0">
                  <a:srgbClr val="595D6B">
                    <a:alpha val="100000"/>
                  </a:srgbClr>
                </a:gs>
                <a:gs pos="100000">
                  <a:srgbClr val="000000">
                    <a:alpha val="100000"/>
                  </a:srgbClr>
                </a:gs>
              </a:gsLst>
              <a:lin ang="5400000"/>
            </a:gradFill>
            <a:ln cap="sq">
              <a:noFill/>
              <a:prstDash val="solid"/>
              <a:miter/>
            </a:ln>
          </p:spPr>
          <p:txBody>
            <a:bodyPr/>
            <a:lstStyle/>
            <a:p>
              <a:endParaRPr lang="tr-TR"/>
            </a:p>
          </p:txBody>
        </p:sp>
        <p:sp>
          <p:nvSpPr>
            <p:cNvPr id="16" name="TextBox 16"/>
            <p:cNvSpPr txBox="1"/>
            <p:nvPr/>
          </p:nvSpPr>
          <p:spPr>
            <a:xfrm>
              <a:off x="0" y="-28575"/>
              <a:ext cx="29914" cy="2076557"/>
            </a:xfrm>
            <a:prstGeom prst="rect">
              <a:avLst/>
            </a:prstGeom>
          </p:spPr>
          <p:txBody>
            <a:bodyPr lIns="50800" tIns="50800" rIns="50800" bIns="50800" rtlCol="0" anchor="ctr"/>
            <a:lstStyle/>
            <a:p>
              <a:pPr marL="0" lvl="0" indent="0" algn="ctr">
                <a:lnSpc>
                  <a:spcPts val="2504"/>
                </a:lnSpc>
                <a:spcBef>
                  <a:spcPct val="0"/>
                </a:spcBef>
              </a:pPr>
              <a:endParaRPr/>
            </a:p>
          </p:txBody>
        </p:sp>
      </p:grpSp>
      <p:sp>
        <p:nvSpPr>
          <p:cNvPr id="17" name="Freeform 17"/>
          <p:cNvSpPr/>
          <p:nvPr/>
        </p:nvSpPr>
        <p:spPr>
          <a:xfrm>
            <a:off x="12285432" y="5464987"/>
            <a:ext cx="6002568" cy="4822013"/>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r="-65725" b="-67664"/>
            </a:stretch>
          </a:blipFill>
        </p:spPr>
        <p:txBody>
          <a:bodyPr/>
          <a:lstStyle/>
          <a:p>
            <a:endParaRPr lang="tr-TR"/>
          </a:p>
        </p:txBody>
      </p:sp>
      <p:sp>
        <p:nvSpPr>
          <p:cNvPr id="18" name="Freeform 18"/>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6"/>
            <a:stretch>
              <a:fillRect r="-3565" b="-51879"/>
            </a:stretch>
          </a:blipFill>
        </p:spPr>
        <p:txBody>
          <a:bodyPr/>
          <a:lstStyle/>
          <a:p>
            <a:endParaRPr lang="tr-TR"/>
          </a:p>
        </p:txBody>
      </p:sp>
      <p:sp>
        <p:nvSpPr>
          <p:cNvPr id="19" name="TextBox 19"/>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TextBox 3"/>
          <p:cNvSpPr txBox="1"/>
          <p:nvPr/>
        </p:nvSpPr>
        <p:spPr>
          <a:xfrm>
            <a:off x="1117879" y="2018596"/>
            <a:ext cx="8860193" cy="1853596"/>
          </a:xfrm>
          <a:prstGeom prst="rect">
            <a:avLst/>
          </a:prstGeom>
        </p:spPr>
        <p:txBody>
          <a:bodyPr lIns="0" tIns="0" rIns="0" bIns="0" rtlCol="0" anchor="t">
            <a:spAutoFit/>
          </a:bodyPr>
          <a:lstStyle/>
          <a:p>
            <a:pPr algn="l">
              <a:lnSpc>
                <a:spcPts val="7235"/>
              </a:lnSpc>
            </a:pPr>
            <a:r>
              <a:rPr lang="en-US" sz="6403">
                <a:solidFill>
                  <a:srgbClr val="FFFFFF"/>
                </a:solidFill>
                <a:latin typeface="Canva Sans"/>
                <a:ea typeface="Canva Sans"/>
                <a:cs typeface="Canva Sans"/>
                <a:sym typeface="Canva Sans"/>
              </a:rPr>
              <a:t>Process Challenges and Lessons Learned</a:t>
            </a:r>
          </a:p>
        </p:txBody>
      </p:sp>
      <p:sp>
        <p:nvSpPr>
          <p:cNvPr id="4" name="TextBox 4"/>
          <p:cNvSpPr txBox="1"/>
          <p:nvPr/>
        </p:nvSpPr>
        <p:spPr>
          <a:xfrm>
            <a:off x="2533398" y="5376152"/>
            <a:ext cx="3585491" cy="338519"/>
          </a:xfrm>
          <a:prstGeom prst="rect">
            <a:avLst/>
          </a:prstGeom>
        </p:spPr>
        <p:txBody>
          <a:bodyPr lIns="0" tIns="0" rIns="0" bIns="0" rtlCol="0" anchor="t">
            <a:spAutoFit/>
          </a:bodyPr>
          <a:lstStyle/>
          <a:p>
            <a:pPr marL="0" lvl="0" indent="0" algn="l">
              <a:lnSpc>
                <a:spcPts val="2737"/>
              </a:lnSpc>
            </a:pPr>
            <a:r>
              <a:rPr lang="en-US" sz="2189" spc="30">
                <a:solidFill>
                  <a:srgbClr val="FFFFFF"/>
                </a:solidFill>
                <a:latin typeface="Canva Sans"/>
                <a:ea typeface="Canva Sans"/>
                <a:cs typeface="Canva Sans"/>
                <a:sym typeface="Canva Sans"/>
              </a:rPr>
              <a:t>Challenges</a:t>
            </a:r>
          </a:p>
        </p:txBody>
      </p:sp>
      <p:sp>
        <p:nvSpPr>
          <p:cNvPr id="5" name="TextBox 5"/>
          <p:cNvSpPr txBox="1"/>
          <p:nvPr/>
        </p:nvSpPr>
        <p:spPr>
          <a:xfrm>
            <a:off x="9978072" y="5376152"/>
            <a:ext cx="3585491" cy="338519"/>
          </a:xfrm>
          <a:prstGeom prst="rect">
            <a:avLst/>
          </a:prstGeom>
        </p:spPr>
        <p:txBody>
          <a:bodyPr lIns="0" tIns="0" rIns="0" bIns="0" rtlCol="0" anchor="t">
            <a:spAutoFit/>
          </a:bodyPr>
          <a:lstStyle/>
          <a:p>
            <a:pPr marL="0" lvl="0" indent="0" algn="l">
              <a:lnSpc>
                <a:spcPts val="2737"/>
              </a:lnSpc>
            </a:pPr>
            <a:r>
              <a:rPr lang="en-US" sz="2189" spc="30">
                <a:solidFill>
                  <a:srgbClr val="FFFFFF"/>
                </a:solidFill>
                <a:latin typeface="Canva Sans"/>
                <a:ea typeface="Canva Sans"/>
                <a:cs typeface="Canva Sans"/>
                <a:sym typeface="Canva Sans"/>
              </a:rPr>
              <a:t>Lessons Learned</a:t>
            </a:r>
          </a:p>
        </p:txBody>
      </p:sp>
      <p:sp>
        <p:nvSpPr>
          <p:cNvPr id="6" name="TextBox 6"/>
          <p:cNvSpPr txBox="1"/>
          <p:nvPr/>
        </p:nvSpPr>
        <p:spPr>
          <a:xfrm>
            <a:off x="1028700" y="4803556"/>
            <a:ext cx="1165383" cy="2316557"/>
          </a:xfrm>
          <a:prstGeom prst="rect">
            <a:avLst/>
          </a:prstGeom>
        </p:spPr>
        <p:txBody>
          <a:bodyPr lIns="0" tIns="0" rIns="0" bIns="0" rtlCol="0" anchor="t">
            <a:spAutoFit/>
          </a:bodyPr>
          <a:lstStyle/>
          <a:p>
            <a:pPr marL="0" lvl="0" indent="0" algn="l">
              <a:lnSpc>
                <a:spcPts val="18535"/>
              </a:lnSpc>
            </a:pPr>
            <a:r>
              <a:rPr lang="en-US" sz="14828" b="1" spc="207">
                <a:solidFill>
                  <a:srgbClr val="FFFFFF"/>
                </a:solidFill>
                <a:latin typeface="Canva Sans Bold"/>
                <a:ea typeface="Canva Sans Bold"/>
                <a:cs typeface="Canva Sans Bold"/>
                <a:sym typeface="Canva Sans Bold"/>
              </a:rPr>
              <a:t>1</a:t>
            </a:r>
          </a:p>
        </p:txBody>
      </p:sp>
      <p:sp>
        <p:nvSpPr>
          <p:cNvPr id="7" name="TextBox 7"/>
          <p:cNvSpPr txBox="1"/>
          <p:nvPr/>
        </p:nvSpPr>
        <p:spPr>
          <a:xfrm>
            <a:off x="8471335" y="4803556"/>
            <a:ext cx="1165383" cy="2316557"/>
          </a:xfrm>
          <a:prstGeom prst="rect">
            <a:avLst/>
          </a:prstGeom>
        </p:spPr>
        <p:txBody>
          <a:bodyPr lIns="0" tIns="0" rIns="0" bIns="0" rtlCol="0" anchor="t">
            <a:spAutoFit/>
          </a:bodyPr>
          <a:lstStyle/>
          <a:p>
            <a:pPr marL="0" lvl="0" indent="0" algn="l">
              <a:lnSpc>
                <a:spcPts val="18535"/>
              </a:lnSpc>
            </a:pPr>
            <a:r>
              <a:rPr lang="en-US" sz="14828" b="1" spc="207">
                <a:solidFill>
                  <a:srgbClr val="FFFFFF"/>
                </a:solidFill>
                <a:latin typeface="Canva Sans Bold"/>
                <a:ea typeface="Canva Sans Bold"/>
                <a:cs typeface="Canva Sans Bold"/>
                <a:sym typeface="Canva Sans Bold"/>
              </a:rPr>
              <a:t>2</a:t>
            </a:r>
          </a:p>
        </p:txBody>
      </p:sp>
      <p:sp>
        <p:nvSpPr>
          <p:cNvPr id="8" name="TextBox 8"/>
          <p:cNvSpPr txBox="1"/>
          <p:nvPr/>
        </p:nvSpPr>
        <p:spPr>
          <a:xfrm>
            <a:off x="2533398" y="5943805"/>
            <a:ext cx="4662000" cy="956446"/>
          </a:xfrm>
          <a:prstGeom prst="rect">
            <a:avLst/>
          </a:prstGeom>
        </p:spPr>
        <p:txBody>
          <a:bodyPr lIns="0" tIns="0" rIns="0" bIns="0" rtlCol="0" anchor="t">
            <a:spAutoFit/>
          </a:bodyPr>
          <a:lstStyle/>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Handling unclear images and multiple faces</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Fine-tuning confidence levels</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Managing image dataset and encoding accuracy</a:t>
            </a:r>
          </a:p>
        </p:txBody>
      </p:sp>
      <p:sp>
        <p:nvSpPr>
          <p:cNvPr id="9" name="TextBox 9"/>
          <p:cNvSpPr txBox="1"/>
          <p:nvPr/>
        </p:nvSpPr>
        <p:spPr>
          <a:xfrm>
            <a:off x="9978072" y="5943805"/>
            <a:ext cx="5717255" cy="956446"/>
          </a:xfrm>
          <a:prstGeom prst="rect">
            <a:avLst/>
          </a:prstGeom>
        </p:spPr>
        <p:txBody>
          <a:bodyPr lIns="0" tIns="0" rIns="0" bIns="0" rtlCol="0" anchor="t">
            <a:spAutoFit/>
          </a:bodyPr>
          <a:lstStyle/>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Importance of clear system design early</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Modular structure made debugging easier</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Face recognition requires controlled input conditions</a:t>
            </a:r>
          </a:p>
        </p:txBody>
      </p:sp>
      <p:sp>
        <p:nvSpPr>
          <p:cNvPr id="10" name="Freeform 10"/>
          <p:cNvSpPr/>
          <p:nvPr/>
        </p:nvSpPr>
        <p:spPr>
          <a:xfrm rot="16200000">
            <a:off x="12150170" y="179314"/>
            <a:ext cx="6317147" cy="5958517"/>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r="-57472" b="-35685"/>
            </a:stretch>
          </a:blipFill>
        </p:spPr>
        <p:txBody>
          <a:bodyPr/>
          <a:lstStyle/>
          <a:p>
            <a:endParaRPr lang="tr-TR"/>
          </a:p>
        </p:txBody>
      </p:sp>
      <p:sp>
        <p:nvSpPr>
          <p:cNvPr id="11" name="Freeform 11"/>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6"/>
            <a:stretch>
              <a:fillRect r="-3565" b="-51879"/>
            </a:stretch>
          </a:blipFill>
        </p:spPr>
        <p:txBody>
          <a:bodyPr/>
          <a:lstStyle/>
          <a:p>
            <a:endParaRPr lang="tr-TR"/>
          </a:p>
        </p:txBody>
      </p:sp>
      <p:sp>
        <p:nvSpPr>
          <p:cNvPr id="12" name="TextBox 12"/>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Freeform 3"/>
          <p:cNvSpPr/>
          <p:nvPr/>
        </p:nvSpPr>
        <p:spPr>
          <a:xfrm>
            <a:off x="10332134" y="4909365"/>
            <a:ext cx="7955866" cy="5377635"/>
          </a:xfrm>
          <a:custGeom>
            <a:avLst/>
            <a:gdLst/>
            <a:ahLst/>
            <a:cxnLst/>
            <a:rect l="l" t="t" r="r" b="b"/>
            <a:pathLst>
              <a:path w="9947736" h="8084796">
                <a:moveTo>
                  <a:pt x="0" y="0"/>
                </a:moveTo>
                <a:lnTo>
                  <a:pt x="9947736" y="0"/>
                </a:lnTo>
                <a:lnTo>
                  <a:pt x="9947736" y="8084797"/>
                </a:lnTo>
                <a:lnTo>
                  <a:pt x="0" y="8084797"/>
                </a:lnTo>
                <a:lnTo>
                  <a:pt x="0" y="0"/>
                </a:lnTo>
                <a:close/>
              </a:path>
            </a:pathLst>
          </a:custGeom>
          <a:blipFill>
            <a:blip r:embed="rId4">
              <a:extLst>
                <a:ext uri="{96DAC541-7B7A-43D3-8B79-37D633B846F1}">
                  <asvg:svgBlip xmlns:asvg="http://schemas.microsoft.com/office/drawing/2016/SVG/main" r:embed="rId5"/>
                </a:ext>
              </a:extLst>
            </a:blip>
            <a:stretch>
              <a:fillRect t="1" r="-25036" b="-50342"/>
            </a:stretch>
          </a:blipFill>
        </p:spPr>
        <p:txBody>
          <a:bodyPr/>
          <a:lstStyle/>
          <a:p>
            <a:endParaRPr lang="tr-TR"/>
          </a:p>
        </p:txBody>
      </p:sp>
      <p:grpSp>
        <p:nvGrpSpPr>
          <p:cNvPr id="4" name="Group 4"/>
          <p:cNvGrpSpPr/>
          <p:nvPr/>
        </p:nvGrpSpPr>
        <p:grpSpPr>
          <a:xfrm>
            <a:off x="8885974" y="-1520697"/>
            <a:ext cx="9484453" cy="9653185"/>
            <a:chOff x="0" y="0"/>
            <a:chExt cx="812800" cy="827260"/>
          </a:xfrm>
        </p:grpSpPr>
        <p:sp>
          <p:nvSpPr>
            <p:cNvPr id="5" name="Freeform 5"/>
            <p:cNvSpPr/>
            <p:nvPr/>
          </p:nvSpPr>
          <p:spPr>
            <a:xfrm>
              <a:off x="0" y="0"/>
              <a:ext cx="812800" cy="827260"/>
            </a:xfrm>
            <a:custGeom>
              <a:avLst/>
              <a:gdLst/>
              <a:ahLst/>
              <a:cxnLst/>
              <a:rect l="l" t="t" r="r" b="b"/>
              <a:pathLst>
                <a:path w="812800" h="827260">
                  <a:moveTo>
                    <a:pt x="406400" y="0"/>
                  </a:moveTo>
                  <a:cubicBezTo>
                    <a:pt x="181951" y="0"/>
                    <a:pt x="0" y="185188"/>
                    <a:pt x="0" y="413630"/>
                  </a:cubicBezTo>
                  <a:cubicBezTo>
                    <a:pt x="0" y="642072"/>
                    <a:pt x="181951" y="827260"/>
                    <a:pt x="406400" y="827260"/>
                  </a:cubicBezTo>
                  <a:cubicBezTo>
                    <a:pt x="630849" y="827260"/>
                    <a:pt x="812800" y="642072"/>
                    <a:pt x="812800" y="413630"/>
                  </a:cubicBezTo>
                  <a:cubicBezTo>
                    <a:pt x="812800" y="185188"/>
                    <a:pt x="630849" y="0"/>
                    <a:pt x="406400" y="0"/>
                  </a:cubicBezTo>
                  <a:close/>
                </a:path>
              </a:pathLst>
            </a:custGeom>
            <a:blipFill>
              <a:blip r:embed="rId6"/>
              <a:stretch>
                <a:fillRect l="-43589" r="-43589"/>
              </a:stretch>
            </a:blipFill>
          </p:spPr>
          <p:txBody>
            <a:bodyPr/>
            <a:lstStyle/>
            <a:p>
              <a:endParaRPr lang="tr-TR"/>
            </a:p>
          </p:txBody>
        </p:sp>
      </p:grpSp>
      <p:sp>
        <p:nvSpPr>
          <p:cNvPr id="6" name="TextBox 6"/>
          <p:cNvSpPr txBox="1"/>
          <p:nvPr/>
        </p:nvSpPr>
        <p:spPr>
          <a:xfrm>
            <a:off x="1148910" y="2023736"/>
            <a:ext cx="6155418" cy="832438"/>
          </a:xfrm>
          <a:prstGeom prst="rect">
            <a:avLst/>
          </a:prstGeom>
        </p:spPr>
        <p:txBody>
          <a:bodyPr lIns="0" tIns="0" rIns="0" bIns="0" rtlCol="0" anchor="t">
            <a:spAutoFit/>
          </a:bodyPr>
          <a:lstStyle/>
          <a:p>
            <a:pPr algn="l">
              <a:lnSpc>
                <a:spcPts val="6416"/>
              </a:lnSpc>
            </a:pPr>
            <a:r>
              <a:rPr lang="en-US" sz="5997">
                <a:solidFill>
                  <a:srgbClr val="FFFFFF"/>
                </a:solidFill>
                <a:latin typeface="Canva Sans"/>
                <a:ea typeface="Canva Sans"/>
                <a:cs typeface="Canva Sans"/>
                <a:sym typeface="Canva Sans"/>
              </a:rPr>
              <a:t>Demo Overview</a:t>
            </a:r>
          </a:p>
        </p:txBody>
      </p:sp>
      <p:sp>
        <p:nvSpPr>
          <p:cNvPr id="7" name="TextBox 7"/>
          <p:cNvSpPr txBox="1"/>
          <p:nvPr/>
        </p:nvSpPr>
        <p:spPr>
          <a:xfrm>
            <a:off x="1148910" y="3646749"/>
            <a:ext cx="6319234" cy="329398"/>
          </a:xfrm>
          <a:prstGeom prst="rect">
            <a:avLst/>
          </a:prstGeom>
        </p:spPr>
        <p:txBody>
          <a:bodyPr lIns="0" tIns="0" rIns="0" bIns="0" rtlCol="0" anchor="t">
            <a:spAutoFit/>
          </a:bodyPr>
          <a:lstStyle/>
          <a:p>
            <a:pPr marL="0" lvl="0" indent="0" algn="l">
              <a:lnSpc>
                <a:spcPts val="2657"/>
              </a:lnSpc>
            </a:pPr>
            <a:r>
              <a:rPr lang="en-US" sz="2126" spc="29">
                <a:solidFill>
                  <a:srgbClr val="FFFFFF"/>
                </a:solidFill>
                <a:latin typeface="Canva Sans"/>
                <a:ea typeface="Canva Sans"/>
                <a:cs typeface="Canva Sans"/>
                <a:sym typeface="Canva Sans"/>
              </a:rPr>
              <a:t>1.  Real-time Face Detection via Webcam</a:t>
            </a:r>
          </a:p>
        </p:txBody>
      </p:sp>
      <p:sp>
        <p:nvSpPr>
          <p:cNvPr id="8" name="TextBox 8"/>
          <p:cNvSpPr txBox="1"/>
          <p:nvPr/>
        </p:nvSpPr>
        <p:spPr>
          <a:xfrm>
            <a:off x="1148910" y="4972702"/>
            <a:ext cx="4216862" cy="329398"/>
          </a:xfrm>
          <a:prstGeom prst="rect">
            <a:avLst/>
          </a:prstGeom>
        </p:spPr>
        <p:txBody>
          <a:bodyPr lIns="0" tIns="0" rIns="0" bIns="0" rtlCol="0" anchor="t">
            <a:spAutoFit/>
          </a:bodyPr>
          <a:lstStyle/>
          <a:p>
            <a:pPr marL="0" lvl="0" indent="0" algn="l">
              <a:lnSpc>
                <a:spcPts val="2657"/>
              </a:lnSpc>
            </a:pPr>
            <a:r>
              <a:rPr lang="en-US" sz="2126" spc="29">
                <a:solidFill>
                  <a:srgbClr val="FFFFFF"/>
                </a:solidFill>
                <a:latin typeface="Canva Sans"/>
                <a:ea typeface="Canva Sans"/>
                <a:cs typeface="Canva Sans"/>
                <a:sym typeface="Canva Sans"/>
              </a:rPr>
              <a:t>2.  Grant/Deny Access Output</a:t>
            </a:r>
          </a:p>
        </p:txBody>
      </p:sp>
      <p:sp>
        <p:nvSpPr>
          <p:cNvPr id="9" name="TextBox 9"/>
          <p:cNvSpPr txBox="1"/>
          <p:nvPr/>
        </p:nvSpPr>
        <p:spPr>
          <a:xfrm>
            <a:off x="1148910" y="4203533"/>
            <a:ext cx="7196842" cy="571525"/>
          </a:xfrm>
          <a:prstGeom prst="rect">
            <a:avLst/>
          </a:prstGeom>
        </p:spPr>
        <p:txBody>
          <a:bodyPr lIns="0" tIns="0" rIns="0" bIns="0" rtlCol="0" anchor="t">
            <a:spAutoFit/>
          </a:bodyPr>
          <a:lstStyle/>
          <a:p>
            <a:pPr algn="l">
              <a:lnSpc>
                <a:spcPts val="2246"/>
              </a:lnSpc>
            </a:pPr>
            <a:r>
              <a:rPr lang="en-US" sz="1592" spc="20">
                <a:solidFill>
                  <a:srgbClr val="FFFFFF"/>
                </a:solidFill>
                <a:latin typeface="Poppins Light"/>
                <a:ea typeface="Poppins Light"/>
                <a:cs typeface="Poppins Light"/>
                <a:sym typeface="Poppins Light"/>
              </a:rPr>
              <a:t>The system will open the camera and continuously scan for a face in real time.</a:t>
            </a:r>
          </a:p>
        </p:txBody>
      </p:sp>
      <p:sp>
        <p:nvSpPr>
          <p:cNvPr id="10" name="TextBox 10"/>
          <p:cNvSpPr txBox="1"/>
          <p:nvPr/>
        </p:nvSpPr>
        <p:spPr>
          <a:xfrm>
            <a:off x="1148910" y="5529487"/>
            <a:ext cx="7196842" cy="571525"/>
          </a:xfrm>
          <a:prstGeom prst="rect">
            <a:avLst/>
          </a:prstGeom>
        </p:spPr>
        <p:txBody>
          <a:bodyPr lIns="0" tIns="0" rIns="0" bIns="0" rtlCol="0" anchor="t">
            <a:spAutoFit/>
          </a:bodyPr>
          <a:lstStyle/>
          <a:p>
            <a:pPr algn="l">
              <a:lnSpc>
                <a:spcPts val="2246"/>
              </a:lnSpc>
            </a:pPr>
            <a:r>
              <a:rPr lang="en-US" sz="1592" spc="20">
                <a:solidFill>
                  <a:srgbClr val="FFFFFF"/>
                </a:solidFill>
                <a:latin typeface="Poppins Light"/>
                <a:ea typeface="Poppins Light"/>
                <a:cs typeface="Poppins Light"/>
                <a:sym typeface="Poppins Light"/>
              </a:rPr>
              <a:t>If the detected face matches a registered employee, "Access Granted" will be shown; otherwise, "Access Denied" will appear</a:t>
            </a:r>
          </a:p>
        </p:txBody>
      </p:sp>
      <p:sp>
        <p:nvSpPr>
          <p:cNvPr id="11" name="TextBox 11"/>
          <p:cNvSpPr txBox="1"/>
          <p:nvPr/>
        </p:nvSpPr>
        <p:spPr>
          <a:xfrm>
            <a:off x="1148910" y="6298655"/>
            <a:ext cx="6319234" cy="329398"/>
          </a:xfrm>
          <a:prstGeom prst="rect">
            <a:avLst/>
          </a:prstGeom>
        </p:spPr>
        <p:txBody>
          <a:bodyPr lIns="0" tIns="0" rIns="0" bIns="0" rtlCol="0" anchor="t">
            <a:spAutoFit/>
          </a:bodyPr>
          <a:lstStyle/>
          <a:p>
            <a:pPr marL="0" lvl="0" indent="0" algn="l">
              <a:lnSpc>
                <a:spcPts val="2657"/>
              </a:lnSpc>
            </a:pPr>
            <a:r>
              <a:rPr lang="en-US" sz="2126" spc="29">
                <a:solidFill>
                  <a:srgbClr val="FFFFFF"/>
                </a:solidFill>
                <a:latin typeface="Canva Sans"/>
                <a:ea typeface="Canva Sans"/>
                <a:cs typeface="Canva Sans"/>
                <a:sym typeface="Canva Sans"/>
              </a:rPr>
              <a:t>3. SQLite Log Updates After Recognition</a:t>
            </a:r>
          </a:p>
        </p:txBody>
      </p:sp>
      <p:sp>
        <p:nvSpPr>
          <p:cNvPr id="12" name="TextBox 12"/>
          <p:cNvSpPr txBox="1"/>
          <p:nvPr/>
        </p:nvSpPr>
        <p:spPr>
          <a:xfrm>
            <a:off x="1148910" y="6855440"/>
            <a:ext cx="7196842" cy="571525"/>
          </a:xfrm>
          <a:prstGeom prst="rect">
            <a:avLst/>
          </a:prstGeom>
        </p:spPr>
        <p:txBody>
          <a:bodyPr lIns="0" tIns="0" rIns="0" bIns="0" rtlCol="0" anchor="t">
            <a:spAutoFit/>
          </a:bodyPr>
          <a:lstStyle/>
          <a:p>
            <a:pPr algn="l">
              <a:lnSpc>
                <a:spcPts val="2246"/>
              </a:lnSpc>
            </a:pPr>
            <a:r>
              <a:rPr lang="en-US" sz="1592" spc="20">
                <a:solidFill>
                  <a:srgbClr val="FFFFFF"/>
                </a:solidFill>
                <a:latin typeface="Poppins Light"/>
                <a:ea typeface="Poppins Light"/>
                <a:cs typeface="Poppins Light"/>
                <a:sym typeface="Poppins Light"/>
              </a:rPr>
              <a:t>Every access attempt (successful or failed) is saved in the local SQLite database with a timestamp.</a:t>
            </a:r>
          </a:p>
        </p:txBody>
      </p:sp>
      <p:sp>
        <p:nvSpPr>
          <p:cNvPr id="13" name="TextBox 13"/>
          <p:cNvSpPr txBox="1"/>
          <p:nvPr/>
        </p:nvSpPr>
        <p:spPr>
          <a:xfrm>
            <a:off x="1148910" y="7693665"/>
            <a:ext cx="6844827" cy="329398"/>
          </a:xfrm>
          <a:prstGeom prst="rect">
            <a:avLst/>
          </a:prstGeom>
        </p:spPr>
        <p:txBody>
          <a:bodyPr lIns="0" tIns="0" rIns="0" bIns="0" rtlCol="0" anchor="t">
            <a:spAutoFit/>
          </a:bodyPr>
          <a:lstStyle/>
          <a:p>
            <a:pPr marL="0" lvl="0" indent="0" algn="l">
              <a:lnSpc>
                <a:spcPts val="2657"/>
              </a:lnSpc>
            </a:pPr>
            <a:r>
              <a:rPr lang="en-US" sz="2126" spc="29">
                <a:solidFill>
                  <a:srgbClr val="FFFFFF"/>
                </a:solidFill>
                <a:latin typeface="Canva Sans"/>
                <a:ea typeface="Canva Sans"/>
                <a:cs typeface="Canva Sans"/>
                <a:sym typeface="Canva Sans"/>
              </a:rPr>
              <a:t>4.  Adding a New Employee via the Image Folder</a:t>
            </a:r>
          </a:p>
        </p:txBody>
      </p:sp>
      <p:sp>
        <p:nvSpPr>
          <p:cNvPr id="14" name="TextBox 14"/>
          <p:cNvSpPr txBox="1"/>
          <p:nvPr/>
        </p:nvSpPr>
        <p:spPr>
          <a:xfrm>
            <a:off x="1148910" y="8097046"/>
            <a:ext cx="7196842" cy="854717"/>
          </a:xfrm>
          <a:prstGeom prst="rect">
            <a:avLst/>
          </a:prstGeom>
        </p:spPr>
        <p:txBody>
          <a:bodyPr lIns="0" tIns="0" rIns="0" bIns="0" rtlCol="0" anchor="t">
            <a:spAutoFit/>
          </a:bodyPr>
          <a:lstStyle/>
          <a:p>
            <a:pPr algn="l">
              <a:lnSpc>
                <a:spcPts val="2246"/>
              </a:lnSpc>
            </a:pPr>
            <a:r>
              <a:rPr lang="en-US" sz="1592" spc="20">
                <a:solidFill>
                  <a:srgbClr val="FFFFFF"/>
                </a:solidFill>
                <a:latin typeface="Poppins Light"/>
                <a:ea typeface="Poppins Light"/>
                <a:cs typeface="Poppins Light"/>
                <a:sym typeface="Poppins Light"/>
              </a:rPr>
              <a:t> A new employee can be registered by placing their photo in the data/ folder; the system automatically processes it for future recognition.</a:t>
            </a:r>
          </a:p>
        </p:txBody>
      </p:sp>
      <p:sp>
        <p:nvSpPr>
          <p:cNvPr id="15" name="Freeform 15"/>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7"/>
            <a:stretch>
              <a:fillRect r="-3565" b="-51879"/>
            </a:stretch>
          </a:blipFill>
        </p:spPr>
        <p:txBody>
          <a:bodyPr/>
          <a:lstStyle/>
          <a:p>
            <a:endParaRPr lang="tr-TR"/>
          </a:p>
        </p:txBody>
      </p:sp>
      <p:sp>
        <p:nvSpPr>
          <p:cNvPr id="16" name="TextBox 16"/>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TextBox 3"/>
          <p:cNvSpPr txBox="1"/>
          <p:nvPr/>
        </p:nvSpPr>
        <p:spPr>
          <a:xfrm>
            <a:off x="10768835" y="-1127109"/>
            <a:ext cx="8623709" cy="6270609"/>
          </a:xfrm>
          <a:prstGeom prst="rect">
            <a:avLst/>
          </a:prstGeom>
        </p:spPr>
        <p:txBody>
          <a:bodyPr lIns="0" tIns="0" rIns="0" bIns="0" rtlCol="0" anchor="t">
            <a:spAutoFit/>
          </a:bodyPr>
          <a:lstStyle/>
          <a:p>
            <a:pPr marL="0" lvl="0" indent="0" algn="ctr">
              <a:lnSpc>
                <a:spcPts val="49999"/>
              </a:lnSpc>
              <a:spcBef>
                <a:spcPct val="0"/>
              </a:spcBef>
            </a:pPr>
            <a:r>
              <a:rPr lang="en-US" sz="39999" spc="559">
                <a:solidFill>
                  <a:srgbClr val="FFFFFF">
                    <a:alpha val="24706"/>
                  </a:srgbClr>
                </a:solidFill>
                <a:latin typeface="Canva Sans"/>
                <a:ea typeface="Canva Sans"/>
                <a:cs typeface="Canva Sans"/>
                <a:sym typeface="Canva Sans"/>
              </a:rPr>
              <a:t>AI</a:t>
            </a:r>
          </a:p>
        </p:txBody>
      </p:sp>
      <p:grpSp>
        <p:nvGrpSpPr>
          <p:cNvPr id="4" name="Group 4"/>
          <p:cNvGrpSpPr/>
          <p:nvPr/>
        </p:nvGrpSpPr>
        <p:grpSpPr>
          <a:xfrm rot="-5400000">
            <a:off x="4212855" y="-3571397"/>
            <a:ext cx="47625" cy="8473336"/>
            <a:chOff x="0" y="0"/>
            <a:chExt cx="13379" cy="2380401"/>
          </a:xfrm>
        </p:grpSpPr>
        <p:sp>
          <p:nvSpPr>
            <p:cNvPr id="5" name="Freeform 5"/>
            <p:cNvSpPr/>
            <p:nvPr/>
          </p:nvSpPr>
          <p:spPr>
            <a:xfrm>
              <a:off x="0" y="0"/>
              <a:ext cx="13379" cy="2380401"/>
            </a:xfrm>
            <a:custGeom>
              <a:avLst/>
              <a:gdLst/>
              <a:ahLst/>
              <a:cxnLst/>
              <a:rect l="l" t="t" r="r" b="b"/>
              <a:pathLst>
                <a:path w="13379" h="2380401">
                  <a:moveTo>
                    <a:pt x="0" y="0"/>
                  </a:moveTo>
                  <a:lnTo>
                    <a:pt x="13379" y="0"/>
                  </a:lnTo>
                  <a:lnTo>
                    <a:pt x="13379" y="2380401"/>
                  </a:lnTo>
                  <a:lnTo>
                    <a:pt x="0" y="2380401"/>
                  </a:lnTo>
                  <a:close/>
                </a:path>
              </a:pathLst>
            </a:custGeom>
            <a:gradFill rotWithShape="1">
              <a:gsLst>
                <a:gs pos="0">
                  <a:srgbClr val="595D6B">
                    <a:alpha val="100000"/>
                  </a:srgbClr>
                </a:gs>
                <a:gs pos="100000">
                  <a:srgbClr val="000000">
                    <a:alpha val="100000"/>
                  </a:srgbClr>
                </a:gs>
              </a:gsLst>
              <a:lin ang="5400000"/>
            </a:gradFill>
            <a:ln cap="sq">
              <a:noFill/>
              <a:prstDash val="solid"/>
              <a:miter/>
            </a:ln>
          </p:spPr>
          <p:txBody>
            <a:bodyPr/>
            <a:lstStyle/>
            <a:p>
              <a:endParaRPr lang="tr-TR"/>
            </a:p>
          </p:txBody>
        </p:sp>
        <p:sp>
          <p:nvSpPr>
            <p:cNvPr id="6" name="TextBox 6"/>
            <p:cNvSpPr txBox="1"/>
            <p:nvPr/>
          </p:nvSpPr>
          <p:spPr>
            <a:xfrm>
              <a:off x="0" y="-28575"/>
              <a:ext cx="13379" cy="2408976"/>
            </a:xfrm>
            <a:prstGeom prst="rect">
              <a:avLst/>
            </a:prstGeom>
          </p:spPr>
          <p:txBody>
            <a:bodyPr lIns="50800" tIns="50800" rIns="50800" bIns="50800" rtlCol="0" anchor="ctr"/>
            <a:lstStyle/>
            <a:p>
              <a:pPr marL="0" lvl="0" indent="0" algn="ctr">
                <a:lnSpc>
                  <a:spcPts val="2504"/>
                </a:lnSpc>
                <a:spcBef>
                  <a:spcPct val="0"/>
                </a:spcBef>
              </a:pPr>
              <a:endParaRPr/>
            </a:p>
          </p:txBody>
        </p:sp>
      </p:grpSp>
      <p:sp>
        <p:nvSpPr>
          <p:cNvPr id="7" name="TextBox 7"/>
          <p:cNvSpPr txBox="1"/>
          <p:nvPr/>
        </p:nvSpPr>
        <p:spPr>
          <a:xfrm>
            <a:off x="669657" y="1963290"/>
            <a:ext cx="14092448" cy="936210"/>
          </a:xfrm>
          <a:prstGeom prst="rect">
            <a:avLst/>
          </a:prstGeom>
        </p:spPr>
        <p:txBody>
          <a:bodyPr lIns="0" tIns="0" rIns="0" bIns="0" rtlCol="0" anchor="t">
            <a:spAutoFit/>
          </a:bodyPr>
          <a:lstStyle/>
          <a:p>
            <a:pPr algn="l">
              <a:lnSpc>
                <a:spcPts val="7235"/>
              </a:lnSpc>
            </a:pPr>
            <a:r>
              <a:rPr lang="en-US" sz="6403">
                <a:solidFill>
                  <a:srgbClr val="FFFFFF"/>
                </a:solidFill>
                <a:latin typeface="Canva Sans"/>
                <a:ea typeface="Canva Sans"/>
                <a:cs typeface="Canva Sans"/>
                <a:sym typeface="Canva Sans"/>
              </a:rPr>
              <a:t>Conclusion and Future Work</a:t>
            </a:r>
          </a:p>
        </p:txBody>
      </p:sp>
      <p:sp>
        <p:nvSpPr>
          <p:cNvPr id="8" name="TextBox 8"/>
          <p:cNvSpPr txBox="1"/>
          <p:nvPr/>
        </p:nvSpPr>
        <p:spPr>
          <a:xfrm>
            <a:off x="1481897" y="6400997"/>
            <a:ext cx="4748952" cy="781552"/>
          </a:xfrm>
          <a:prstGeom prst="rect">
            <a:avLst/>
          </a:prstGeom>
        </p:spPr>
        <p:txBody>
          <a:bodyPr lIns="0" tIns="0" rIns="0" bIns="0" rtlCol="0" anchor="t">
            <a:spAutoFit/>
          </a:bodyPr>
          <a:lstStyle/>
          <a:p>
            <a:pPr marL="251674" lvl="1" indent="-125837" algn="l">
              <a:lnSpc>
                <a:spcPts val="2144"/>
              </a:lnSpc>
              <a:buFont typeface="Arial"/>
              <a:buChar char="•"/>
            </a:pPr>
            <a:r>
              <a:rPr lang="en-US" sz="1165" spc="15">
                <a:solidFill>
                  <a:srgbClr val="FFFFFF"/>
                </a:solidFill>
                <a:latin typeface="Poppins Light"/>
                <a:ea typeface="Poppins Light"/>
                <a:cs typeface="Poppins Light"/>
                <a:sym typeface="Poppins Light"/>
              </a:rPr>
              <a:t>A functioning offline face recognition access system</a:t>
            </a:r>
          </a:p>
          <a:p>
            <a:pPr marL="251674" lvl="1" indent="-125837" algn="l">
              <a:lnSpc>
                <a:spcPts val="2144"/>
              </a:lnSpc>
              <a:buFont typeface="Arial"/>
              <a:buChar char="•"/>
            </a:pPr>
            <a:r>
              <a:rPr lang="en-US" sz="1165" spc="15">
                <a:solidFill>
                  <a:srgbClr val="FFFFFF"/>
                </a:solidFill>
                <a:latin typeface="Poppins Light"/>
                <a:ea typeface="Poppins Light"/>
                <a:cs typeface="Poppins Light"/>
                <a:sym typeface="Poppins Light"/>
              </a:rPr>
              <a:t>Modular, testable structure with working logging</a:t>
            </a:r>
          </a:p>
          <a:p>
            <a:pPr algn="l">
              <a:lnSpc>
                <a:spcPts val="2144"/>
              </a:lnSpc>
            </a:pPr>
            <a:endParaRPr lang="en-US" sz="1165" spc="15">
              <a:solidFill>
                <a:srgbClr val="FFFFFF"/>
              </a:solidFill>
              <a:latin typeface="Poppins Light"/>
              <a:ea typeface="Poppins Light"/>
              <a:cs typeface="Poppins Light"/>
              <a:sym typeface="Poppins Light"/>
            </a:endParaRPr>
          </a:p>
        </p:txBody>
      </p:sp>
      <p:sp>
        <p:nvSpPr>
          <p:cNvPr id="9" name="TextBox 9"/>
          <p:cNvSpPr txBox="1"/>
          <p:nvPr/>
        </p:nvSpPr>
        <p:spPr>
          <a:xfrm>
            <a:off x="8473336" y="6400997"/>
            <a:ext cx="4047053" cy="1048252"/>
          </a:xfrm>
          <a:prstGeom prst="rect">
            <a:avLst/>
          </a:prstGeom>
        </p:spPr>
        <p:txBody>
          <a:bodyPr lIns="0" tIns="0" rIns="0" bIns="0" rtlCol="0" anchor="t">
            <a:spAutoFit/>
          </a:bodyPr>
          <a:lstStyle/>
          <a:p>
            <a:pPr marL="251674" lvl="1" indent="-125837" algn="l">
              <a:lnSpc>
                <a:spcPts val="2144"/>
              </a:lnSpc>
              <a:buFont typeface="Arial"/>
              <a:buChar char="•"/>
            </a:pPr>
            <a:r>
              <a:rPr lang="en-US" sz="1165" spc="15">
                <a:solidFill>
                  <a:srgbClr val="FFFFFF"/>
                </a:solidFill>
                <a:latin typeface="Poppins Light"/>
                <a:ea typeface="Poppins Light"/>
                <a:cs typeface="Poppins Light"/>
                <a:sym typeface="Poppins Light"/>
              </a:rPr>
              <a:t>Build web-based admin panel</a:t>
            </a:r>
          </a:p>
          <a:p>
            <a:pPr marL="251674" lvl="1" indent="-125837" algn="l">
              <a:lnSpc>
                <a:spcPts val="2144"/>
              </a:lnSpc>
              <a:buFont typeface="Arial"/>
              <a:buChar char="•"/>
            </a:pPr>
            <a:r>
              <a:rPr lang="en-US" sz="1165" spc="15">
                <a:solidFill>
                  <a:srgbClr val="FFFFFF"/>
                </a:solidFill>
                <a:latin typeface="Poppins Light"/>
                <a:ea typeface="Poppins Light"/>
                <a:cs typeface="Poppins Light"/>
                <a:sym typeface="Poppins Light"/>
              </a:rPr>
              <a:t>Add liveness detection (anti-spoofing)</a:t>
            </a:r>
          </a:p>
          <a:p>
            <a:pPr marL="251674" lvl="1" indent="-125837" algn="l">
              <a:lnSpc>
                <a:spcPts val="2144"/>
              </a:lnSpc>
              <a:buFont typeface="Arial"/>
              <a:buChar char="•"/>
            </a:pPr>
            <a:r>
              <a:rPr lang="en-US" sz="1165" spc="15">
                <a:solidFill>
                  <a:srgbClr val="FFFFFF"/>
                </a:solidFill>
                <a:latin typeface="Poppins Light"/>
                <a:ea typeface="Poppins Light"/>
                <a:cs typeface="Poppins Light"/>
                <a:sym typeface="Poppins Light"/>
              </a:rPr>
              <a:t>Integrate with physical gates via Raspberry Pi</a:t>
            </a:r>
          </a:p>
          <a:p>
            <a:pPr algn="l">
              <a:lnSpc>
                <a:spcPts val="2144"/>
              </a:lnSpc>
            </a:pPr>
            <a:endParaRPr lang="en-US" sz="1165" spc="15">
              <a:solidFill>
                <a:srgbClr val="FFFFFF"/>
              </a:solidFill>
              <a:latin typeface="Poppins Light"/>
              <a:ea typeface="Poppins Light"/>
              <a:cs typeface="Poppins Light"/>
              <a:sym typeface="Poppins Light"/>
            </a:endParaRPr>
          </a:p>
        </p:txBody>
      </p:sp>
      <p:sp>
        <p:nvSpPr>
          <p:cNvPr id="10" name="TextBox 10"/>
          <p:cNvSpPr txBox="1"/>
          <p:nvPr/>
        </p:nvSpPr>
        <p:spPr>
          <a:xfrm>
            <a:off x="1481897" y="4986263"/>
            <a:ext cx="3522569" cy="428370"/>
          </a:xfrm>
          <a:prstGeom prst="rect">
            <a:avLst/>
          </a:prstGeom>
        </p:spPr>
        <p:txBody>
          <a:bodyPr lIns="0" tIns="0" rIns="0" bIns="0" rtlCol="0" anchor="t">
            <a:spAutoFit/>
          </a:bodyPr>
          <a:lstStyle/>
          <a:p>
            <a:pPr marL="0" lvl="0" indent="0" algn="l">
              <a:lnSpc>
                <a:spcPts val="3405"/>
              </a:lnSpc>
            </a:pPr>
            <a:r>
              <a:rPr lang="en-US" sz="2724" spc="38">
                <a:solidFill>
                  <a:srgbClr val="FFFFFF"/>
                </a:solidFill>
                <a:latin typeface="Canva Sans"/>
                <a:ea typeface="Canva Sans"/>
                <a:cs typeface="Canva Sans"/>
                <a:sym typeface="Canva Sans"/>
              </a:rPr>
              <a:t>Project Outcome</a:t>
            </a:r>
          </a:p>
        </p:txBody>
      </p:sp>
      <p:sp>
        <p:nvSpPr>
          <p:cNvPr id="11" name="TextBox 11"/>
          <p:cNvSpPr txBox="1"/>
          <p:nvPr/>
        </p:nvSpPr>
        <p:spPr>
          <a:xfrm>
            <a:off x="8473336" y="4986263"/>
            <a:ext cx="3522569" cy="428370"/>
          </a:xfrm>
          <a:prstGeom prst="rect">
            <a:avLst/>
          </a:prstGeom>
        </p:spPr>
        <p:txBody>
          <a:bodyPr lIns="0" tIns="0" rIns="0" bIns="0" rtlCol="0" anchor="t">
            <a:spAutoFit/>
          </a:bodyPr>
          <a:lstStyle/>
          <a:p>
            <a:pPr marL="0" lvl="0" indent="0" algn="l">
              <a:lnSpc>
                <a:spcPts val="3405"/>
              </a:lnSpc>
            </a:pPr>
            <a:r>
              <a:rPr lang="en-US" sz="2724" spc="38">
                <a:solidFill>
                  <a:srgbClr val="FFFFFF"/>
                </a:solidFill>
                <a:latin typeface="Canva Sans"/>
                <a:ea typeface="Canva Sans"/>
                <a:cs typeface="Canva Sans"/>
                <a:sym typeface="Canva Sans"/>
              </a:rPr>
              <a:t>Future Work</a:t>
            </a:r>
          </a:p>
        </p:txBody>
      </p:sp>
      <p:sp>
        <p:nvSpPr>
          <p:cNvPr id="12" name="Freeform 12"/>
          <p:cNvSpPr/>
          <p:nvPr/>
        </p:nvSpPr>
        <p:spPr>
          <a:xfrm>
            <a:off x="10106822" y="6477197"/>
            <a:ext cx="8181178" cy="3809803"/>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l="-1" r="-21593" b="-112210"/>
            </a:stretch>
          </a:blipFill>
        </p:spPr>
        <p:txBody>
          <a:bodyPr/>
          <a:lstStyle/>
          <a:p>
            <a:endParaRPr lang="tr-TR"/>
          </a:p>
        </p:txBody>
      </p:sp>
      <p:sp>
        <p:nvSpPr>
          <p:cNvPr id="13" name="Freeform 13"/>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6"/>
            <a:stretch>
              <a:fillRect r="-3565" b="-51879"/>
            </a:stretch>
          </a:blipFill>
        </p:spPr>
        <p:txBody>
          <a:bodyPr/>
          <a:lstStyle/>
          <a:p>
            <a:endParaRPr lang="tr-TR"/>
          </a:p>
        </p:txBody>
      </p:sp>
      <p:sp>
        <p:nvSpPr>
          <p:cNvPr id="14" name="TextBox 14"/>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461850" y="3811609"/>
            <a:ext cx="2464627" cy="2723345"/>
          </a:xfrm>
          <a:custGeom>
            <a:avLst/>
            <a:gdLst/>
            <a:ahLst/>
            <a:cxnLst/>
            <a:rect l="l" t="t" r="r" b="b"/>
            <a:pathLst>
              <a:path w="2464627" h="2723345">
                <a:moveTo>
                  <a:pt x="0" y="0"/>
                </a:moveTo>
                <a:lnTo>
                  <a:pt x="2464628" y="0"/>
                </a:lnTo>
                <a:lnTo>
                  <a:pt x="2464628" y="2723346"/>
                </a:lnTo>
                <a:lnTo>
                  <a:pt x="0" y="2723346"/>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1516792" y="2941937"/>
            <a:ext cx="15065171" cy="1424462"/>
          </a:xfrm>
          <a:prstGeom prst="rect">
            <a:avLst/>
          </a:prstGeom>
        </p:spPr>
        <p:txBody>
          <a:bodyPr lIns="0" tIns="0" rIns="0" bIns="0" rtlCol="0" anchor="t">
            <a:spAutoFit/>
          </a:bodyPr>
          <a:lstStyle/>
          <a:p>
            <a:pPr algn="l">
              <a:lnSpc>
                <a:spcPts val="10933"/>
              </a:lnSpc>
            </a:pPr>
            <a:r>
              <a:rPr lang="en-US" sz="10314" b="1" spc="-412">
                <a:solidFill>
                  <a:srgbClr val="FFFFFF"/>
                </a:solidFill>
                <a:latin typeface="Canva Sans Bold"/>
                <a:ea typeface="Canva Sans Bold"/>
                <a:cs typeface="Canva Sans Bold"/>
                <a:sym typeface="Canva Sans Bold"/>
              </a:rPr>
              <a:t>Q&amp;A / Feedback</a:t>
            </a:r>
          </a:p>
        </p:txBody>
      </p:sp>
      <p:sp>
        <p:nvSpPr>
          <p:cNvPr id="4" name="Freeform 4"/>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3"/>
            <a:stretch>
              <a:fillRect r="-3565" b="-51879"/>
            </a:stretch>
          </a:blipFill>
        </p:spPr>
        <p:txBody>
          <a:bodyPr/>
          <a:lstStyle/>
          <a:p>
            <a:endParaRPr lang="tr-TR"/>
          </a:p>
        </p:txBody>
      </p:sp>
      <p:sp>
        <p:nvSpPr>
          <p:cNvPr id="5" name="TextBox 5"/>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
        <p:nvSpPr>
          <p:cNvPr id="6" name="TextBox 6"/>
          <p:cNvSpPr txBox="1"/>
          <p:nvPr/>
        </p:nvSpPr>
        <p:spPr>
          <a:xfrm>
            <a:off x="1801895" y="5040756"/>
            <a:ext cx="12495544" cy="2330034"/>
          </a:xfrm>
          <a:prstGeom prst="rect">
            <a:avLst/>
          </a:prstGeom>
        </p:spPr>
        <p:txBody>
          <a:bodyPr lIns="0" tIns="0" rIns="0" bIns="0" rtlCol="0" anchor="t">
            <a:spAutoFit/>
          </a:bodyPr>
          <a:lstStyle/>
          <a:p>
            <a:pPr algn="l">
              <a:lnSpc>
                <a:spcPts val="7235"/>
              </a:lnSpc>
            </a:pPr>
            <a:r>
              <a:rPr lang="en-US" sz="6403">
                <a:solidFill>
                  <a:srgbClr val="FFFFFF"/>
                </a:solidFill>
                <a:latin typeface="Canva Sans"/>
                <a:ea typeface="Canva Sans"/>
                <a:cs typeface="Canva Sans"/>
                <a:sym typeface="Canva Sans"/>
              </a:rPr>
              <a:t>Thank you!</a:t>
            </a:r>
          </a:p>
          <a:p>
            <a:pPr algn="l">
              <a:lnSpc>
                <a:spcPts val="7235"/>
              </a:lnSpc>
            </a:pPr>
            <a:endParaRPr lang="en-US" sz="6403">
              <a:solidFill>
                <a:srgbClr val="FFFFFF"/>
              </a:solidFill>
              <a:latin typeface="Canva Sans"/>
              <a:ea typeface="Canva Sans"/>
              <a:cs typeface="Canva Sans"/>
              <a:sym typeface="Canva Sans"/>
            </a:endParaRPr>
          </a:p>
          <a:p>
            <a:pPr algn="l">
              <a:lnSpc>
                <a:spcPts val="3958"/>
              </a:lnSpc>
            </a:pPr>
            <a:r>
              <a:rPr lang="en-US" sz="3503">
                <a:solidFill>
                  <a:srgbClr val="FFFFFF"/>
                </a:solidFill>
                <a:latin typeface="Canva Sans"/>
                <a:ea typeface="Canva Sans"/>
                <a:cs typeface="Canva Sans"/>
                <a:sym typeface="Canva Sans"/>
              </a:rPr>
              <a:t> We welcome your questions, suggestions, and feedback.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grpSp>
        <p:nvGrpSpPr>
          <p:cNvPr id="3" name="Group 3"/>
          <p:cNvGrpSpPr/>
          <p:nvPr/>
        </p:nvGrpSpPr>
        <p:grpSpPr>
          <a:xfrm>
            <a:off x="0" y="10012724"/>
            <a:ext cx="18288000" cy="274276"/>
            <a:chOff x="0" y="0"/>
            <a:chExt cx="4816593" cy="72237"/>
          </a:xfrm>
        </p:grpSpPr>
        <p:sp>
          <p:nvSpPr>
            <p:cNvPr id="4" name="Freeform 4"/>
            <p:cNvSpPr/>
            <p:nvPr/>
          </p:nvSpPr>
          <p:spPr>
            <a:xfrm>
              <a:off x="0" y="0"/>
              <a:ext cx="4816592" cy="72237"/>
            </a:xfrm>
            <a:custGeom>
              <a:avLst/>
              <a:gdLst/>
              <a:ahLst/>
              <a:cxnLst/>
              <a:rect l="l" t="t" r="r" b="b"/>
              <a:pathLst>
                <a:path w="4816592" h="72237">
                  <a:moveTo>
                    <a:pt x="0" y="0"/>
                  </a:moveTo>
                  <a:lnTo>
                    <a:pt x="4816592" y="0"/>
                  </a:lnTo>
                  <a:lnTo>
                    <a:pt x="4816592" y="72237"/>
                  </a:lnTo>
                  <a:lnTo>
                    <a:pt x="0" y="72237"/>
                  </a:ln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5" name="TextBox 5"/>
            <p:cNvSpPr txBox="1"/>
            <p:nvPr/>
          </p:nvSpPr>
          <p:spPr>
            <a:xfrm>
              <a:off x="0" y="-28575"/>
              <a:ext cx="4816593" cy="100812"/>
            </a:xfrm>
            <a:prstGeom prst="rect">
              <a:avLst/>
            </a:prstGeom>
          </p:spPr>
          <p:txBody>
            <a:bodyPr lIns="50800" tIns="50800" rIns="50800" bIns="50800" rtlCol="0" anchor="ctr"/>
            <a:lstStyle/>
            <a:p>
              <a:pPr algn="ctr">
                <a:lnSpc>
                  <a:spcPts val="2377"/>
                </a:lnSpc>
              </a:pPr>
              <a:endParaRPr/>
            </a:p>
          </p:txBody>
        </p:sp>
      </p:grpSp>
      <p:grpSp>
        <p:nvGrpSpPr>
          <p:cNvPr id="6" name="Group 6"/>
          <p:cNvGrpSpPr/>
          <p:nvPr/>
        </p:nvGrpSpPr>
        <p:grpSpPr>
          <a:xfrm>
            <a:off x="8216147" y="590184"/>
            <a:ext cx="8943455" cy="1454043"/>
            <a:chOff x="0" y="0"/>
            <a:chExt cx="2249203" cy="365679"/>
          </a:xfrm>
        </p:grpSpPr>
        <p:sp>
          <p:nvSpPr>
            <p:cNvPr id="7" name="Freeform 7"/>
            <p:cNvSpPr/>
            <p:nvPr/>
          </p:nvSpPr>
          <p:spPr>
            <a:xfrm>
              <a:off x="0" y="0"/>
              <a:ext cx="2249203" cy="365679"/>
            </a:xfrm>
            <a:custGeom>
              <a:avLst/>
              <a:gdLst/>
              <a:ahLst/>
              <a:cxnLst/>
              <a:rect l="l" t="t" r="r" b="b"/>
              <a:pathLst>
                <a:path w="2249203" h="365679">
                  <a:moveTo>
                    <a:pt x="14716" y="0"/>
                  </a:moveTo>
                  <a:lnTo>
                    <a:pt x="2234487" y="0"/>
                  </a:lnTo>
                  <a:cubicBezTo>
                    <a:pt x="2238390" y="0"/>
                    <a:pt x="2242133" y="1550"/>
                    <a:pt x="2244893" y="4310"/>
                  </a:cubicBezTo>
                  <a:cubicBezTo>
                    <a:pt x="2247653" y="7070"/>
                    <a:pt x="2249203" y="10813"/>
                    <a:pt x="2249203" y="14716"/>
                  </a:cubicBezTo>
                  <a:lnTo>
                    <a:pt x="2249203" y="350963"/>
                  </a:lnTo>
                  <a:cubicBezTo>
                    <a:pt x="2249203" y="354866"/>
                    <a:pt x="2247653" y="358609"/>
                    <a:pt x="2244893" y="361369"/>
                  </a:cubicBezTo>
                  <a:cubicBezTo>
                    <a:pt x="2242133" y="364129"/>
                    <a:pt x="2238390" y="365679"/>
                    <a:pt x="2234487" y="365679"/>
                  </a:cubicBezTo>
                  <a:lnTo>
                    <a:pt x="14716" y="365679"/>
                  </a:lnTo>
                  <a:cubicBezTo>
                    <a:pt x="10813" y="365679"/>
                    <a:pt x="7070" y="364129"/>
                    <a:pt x="4310" y="361369"/>
                  </a:cubicBezTo>
                  <a:cubicBezTo>
                    <a:pt x="1550" y="358609"/>
                    <a:pt x="0" y="354866"/>
                    <a:pt x="0" y="350963"/>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8" name="TextBox 8"/>
            <p:cNvSpPr txBox="1"/>
            <p:nvPr/>
          </p:nvSpPr>
          <p:spPr>
            <a:xfrm>
              <a:off x="0" y="-28575"/>
              <a:ext cx="2249203" cy="394254"/>
            </a:xfrm>
            <a:prstGeom prst="rect">
              <a:avLst/>
            </a:prstGeom>
          </p:spPr>
          <p:txBody>
            <a:bodyPr lIns="50800" tIns="50800" rIns="50800" bIns="50800" rtlCol="0" anchor="ctr"/>
            <a:lstStyle/>
            <a:p>
              <a:pPr algn="ctr">
                <a:lnSpc>
                  <a:spcPts val="2377"/>
                </a:lnSpc>
              </a:pPr>
              <a:endParaRPr/>
            </a:p>
          </p:txBody>
        </p:sp>
      </p:grpSp>
      <p:grpSp>
        <p:nvGrpSpPr>
          <p:cNvPr id="9" name="Group 9"/>
          <p:cNvGrpSpPr/>
          <p:nvPr/>
        </p:nvGrpSpPr>
        <p:grpSpPr>
          <a:xfrm>
            <a:off x="8364703" y="736930"/>
            <a:ext cx="772857" cy="703225"/>
            <a:chOff x="0" y="0"/>
            <a:chExt cx="194367" cy="176855"/>
          </a:xfrm>
        </p:grpSpPr>
        <p:sp>
          <p:nvSpPr>
            <p:cNvPr id="10" name="Freeform 10"/>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1" name="TextBox 11"/>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12" name="TextBox 12"/>
          <p:cNvSpPr txBox="1"/>
          <p:nvPr/>
        </p:nvSpPr>
        <p:spPr>
          <a:xfrm>
            <a:off x="9378798" y="1402716"/>
            <a:ext cx="7470573" cy="316535"/>
          </a:xfrm>
          <a:prstGeom prst="rect">
            <a:avLst/>
          </a:prstGeom>
        </p:spPr>
        <p:txBody>
          <a:bodyPr lIns="0" tIns="0" rIns="0" bIns="0" rtlCol="0" anchor="t">
            <a:spAutoFit/>
          </a:bodyPr>
          <a:lstStyle/>
          <a:p>
            <a:pPr algn="l">
              <a:lnSpc>
                <a:spcPts val="2577"/>
              </a:lnSpc>
            </a:pPr>
            <a:r>
              <a:rPr lang="en-US" sz="1599">
                <a:solidFill>
                  <a:srgbClr val="F7F7F8"/>
                </a:solidFill>
                <a:latin typeface="Poppins"/>
                <a:ea typeface="Poppins"/>
                <a:cs typeface="Poppins"/>
                <a:sym typeface="Poppins"/>
              </a:rPr>
              <a:t>Face Recognition-Based Access Control System</a:t>
            </a:r>
          </a:p>
        </p:txBody>
      </p:sp>
      <p:sp>
        <p:nvSpPr>
          <p:cNvPr id="13" name="TextBox 13"/>
          <p:cNvSpPr txBox="1"/>
          <p:nvPr/>
        </p:nvSpPr>
        <p:spPr>
          <a:xfrm>
            <a:off x="9378798" y="830451"/>
            <a:ext cx="4482789"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Project Title</a:t>
            </a:r>
          </a:p>
        </p:txBody>
      </p:sp>
      <p:sp>
        <p:nvSpPr>
          <p:cNvPr id="14" name="TextBox 14"/>
          <p:cNvSpPr txBox="1"/>
          <p:nvPr/>
        </p:nvSpPr>
        <p:spPr>
          <a:xfrm>
            <a:off x="8326556" y="844840"/>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01</a:t>
            </a:r>
          </a:p>
        </p:txBody>
      </p:sp>
      <p:grpSp>
        <p:nvGrpSpPr>
          <p:cNvPr id="15" name="Group 15"/>
          <p:cNvGrpSpPr/>
          <p:nvPr/>
        </p:nvGrpSpPr>
        <p:grpSpPr>
          <a:xfrm>
            <a:off x="8315845" y="2082326"/>
            <a:ext cx="8843757" cy="1358793"/>
            <a:chOff x="0" y="0"/>
            <a:chExt cx="2224130" cy="341725"/>
          </a:xfrm>
        </p:grpSpPr>
        <p:sp>
          <p:nvSpPr>
            <p:cNvPr id="16" name="Freeform 16"/>
            <p:cNvSpPr/>
            <p:nvPr/>
          </p:nvSpPr>
          <p:spPr>
            <a:xfrm>
              <a:off x="0" y="0"/>
              <a:ext cx="2224130" cy="341725"/>
            </a:xfrm>
            <a:custGeom>
              <a:avLst/>
              <a:gdLst/>
              <a:ahLst/>
              <a:cxnLst/>
              <a:rect l="l" t="t" r="r" b="b"/>
              <a:pathLst>
                <a:path w="2224130" h="341725">
                  <a:moveTo>
                    <a:pt x="14882" y="0"/>
                  </a:moveTo>
                  <a:lnTo>
                    <a:pt x="2209248" y="0"/>
                  </a:lnTo>
                  <a:cubicBezTo>
                    <a:pt x="2217467" y="0"/>
                    <a:pt x="2224130" y="6663"/>
                    <a:pt x="2224130" y="14882"/>
                  </a:cubicBezTo>
                  <a:lnTo>
                    <a:pt x="2224130" y="326843"/>
                  </a:lnTo>
                  <a:cubicBezTo>
                    <a:pt x="2224130" y="330790"/>
                    <a:pt x="2222562" y="334575"/>
                    <a:pt x="2219771" y="337366"/>
                  </a:cubicBezTo>
                  <a:cubicBezTo>
                    <a:pt x="2216981" y="340157"/>
                    <a:pt x="2213195" y="341725"/>
                    <a:pt x="2209248" y="341725"/>
                  </a:cubicBezTo>
                  <a:lnTo>
                    <a:pt x="14882" y="341725"/>
                  </a:lnTo>
                  <a:cubicBezTo>
                    <a:pt x="6663" y="341725"/>
                    <a:pt x="0" y="335062"/>
                    <a:pt x="0" y="326843"/>
                  </a:cubicBezTo>
                  <a:lnTo>
                    <a:pt x="0" y="14882"/>
                  </a:lnTo>
                  <a:cubicBezTo>
                    <a:pt x="0" y="6663"/>
                    <a:pt x="6663" y="0"/>
                    <a:pt x="14882"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7" name="TextBox 17"/>
            <p:cNvSpPr txBox="1"/>
            <p:nvPr/>
          </p:nvSpPr>
          <p:spPr>
            <a:xfrm>
              <a:off x="0" y="-28575"/>
              <a:ext cx="2224130" cy="370300"/>
            </a:xfrm>
            <a:prstGeom prst="rect">
              <a:avLst/>
            </a:prstGeom>
          </p:spPr>
          <p:txBody>
            <a:bodyPr lIns="50800" tIns="50800" rIns="50800" bIns="50800" rtlCol="0" anchor="ctr"/>
            <a:lstStyle/>
            <a:p>
              <a:pPr algn="ctr">
                <a:lnSpc>
                  <a:spcPts val="2377"/>
                </a:lnSpc>
              </a:pPr>
              <a:endParaRPr/>
            </a:p>
          </p:txBody>
        </p:sp>
      </p:grpSp>
      <p:grpSp>
        <p:nvGrpSpPr>
          <p:cNvPr id="18" name="Group 18"/>
          <p:cNvGrpSpPr/>
          <p:nvPr/>
        </p:nvGrpSpPr>
        <p:grpSpPr>
          <a:xfrm>
            <a:off x="8402849" y="2217965"/>
            <a:ext cx="772857" cy="703225"/>
            <a:chOff x="0" y="0"/>
            <a:chExt cx="194367" cy="176855"/>
          </a:xfrm>
        </p:grpSpPr>
        <p:sp>
          <p:nvSpPr>
            <p:cNvPr id="19" name="Freeform 19"/>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0" name="TextBox 20"/>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21" name="TextBox 21"/>
          <p:cNvSpPr txBox="1"/>
          <p:nvPr/>
        </p:nvSpPr>
        <p:spPr>
          <a:xfrm>
            <a:off x="9478496" y="2894859"/>
            <a:ext cx="7470573" cy="316535"/>
          </a:xfrm>
          <a:prstGeom prst="rect">
            <a:avLst/>
          </a:prstGeom>
        </p:spPr>
        <p:txBody>
          <a:bodyPr lIns="0" tIns="0" rIns="0" bIns="0" rtlCol="0" anchor="t">
            <a:spAutoFit/>
          </a:bodyPr>
          <a:lstStyle/>
          <a:p>
            <a:pPr algn="l">
              <a:lnSpc>
                <a:spcPts val="2577"/>
              </a:lnSpc>
            </a:pPr>
            <a:r>
              <a:rPr lang="en-US" sz="1599">
                <a:solidFill>
                  <a:srgbClr val="F7F7F8"/>
                </a:solidFill>
                <a:latin typeface="Poppins"/>
                <a:ea typeface="Poppins"/>
                <a:cs typeface="Poppins"/>
                <a:sym typeface="Poppins"/>
              </a:rPr>
              <a:t>DIP392 – Applied System Software</a:t>
            </a:r>
          </a:p>
        </p:txBody>
      </p:sp>
      <p:sp>
        <p:nvSpPr>
          <p:cNvPr id="22" name="TextBox 22"/>
          <p:cNvSpPr txBox="1"/>
          <p:nvPr/>
        </p:nvSpPr>
        <p:spPr>
          <a:xfrm>
            <a:off x="9478496" y="2322594"/>
            <a:ext cx="5945278"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Course</a:t>
            </a:r>
          </a:p>
        </p:txBody>
      </p:sp>
      <p:sp>
        <p:nvSpPr>
          <p:cNvPr id="23" name="TextBox 23"/>
          <p:cNvSpPr txBox="1"/>
          <p:nvPr/>
        </p:nvSpPr>
        <p:spPr>
          <a:xfrm>
            <a:off x="8364703" y="2257388"/>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02</a:t>
            </a:r>
          </a:p>
        </p:txBody>
      </p:sp>
      <p:grpSp>
        <p:nvGrpSpPr>
          <p:cNvPr id="24" name="Group 24"/>
          <p:cNvGrpSpPr/>
          <p:nvPr/>
        </p:nvGrpSpPr>
        <p:grpSpPr>
          <a:xfrm>
            <a:off x="8216147" y="3355378"/>
            <a:ext cx="8943455" cy="1305731"/>
            <a:chOff x="0" y="0"/>
            <a:chExt cx="2249203" cy="328380"/>
          </a:xfrm>
        </p:grpSpPr>
        <p:sp>
          <p:nvSpPr>
            <p:cNvPr id="25" name="Freeform 25"/>
            <p:cNvSpPr/>
            <p:nvPr/>
          </p:nvSpPr>
          <p:spPr>
            <a:xfrm>
              <a:off x="0" y="0"/>
              <a:ext cx="2249203" cy="328380"/>
            </a:xfrm>
            <a:custGeom>
              <a:avLst/>
              <a:gdLst/>
              <a:ahLst/>
              <a:cxnLst/>
              <a:rect l="l" t="t" r="r" b="b"/>
              <a:pathLst>
                <a:path w="2249203" h="328380">
                  <a:moveTo>
                    <a:pt x="14716" y="0"/>
                  </a:moveTo>
                  <a:lnTo>
                    <a:pt x="2234487" y="0"/>
                  </a:lnTo>
                  <a:cubicBezTo>
                    <a:pt x="2238390" y="0"/>
                    <a:pt x="2242133" y="1550"/>
                    <a:pt x="2244893" y="4310"/>
                  </a:cubicBezTo>
                  <a:cubicBezTo>
                    <a:pt x="2247653" y="7070"/>
                    <a:pt x="2249203" y="10813"/>
                    <a:pt x="2249203" y="14716"/>
                  </a:cubicBezTo>
                  <a:lnTo>
                    <a:pt x="2249203" y="313664"/>
                  </a:lnTo>
                  <a:cubicBezTo>
                    <a:pt x="2249203" y="317567"/>
                    <a:pt x="2247653" y="321310"/>
                    <a:pt x="2244893" y="324070"/>
                  </a:cubicBezTo>
                  <a:cubicBezTo>
                    <a:pt x="2242133" y="326830"/>
                    <a:pt x="2238390" y="328380"/>
                    <a:pt x="2234487" y="328380"/>
                  </a:cubicBezTo>
                  <a:lnTo>
                    <a:pt x="14716" y="328380"/>
                  </a:lnTo>
                  <a:cubicBezTo>
                    <a:pt x="10813" y="328380"/>
                    <a:pt x="7070" y="326830"/>
                    <a:pt x="4310" y="324070"/>
                  </a:cubicBezTo>
                  <a:cubicBezTo>
                    <a:pt x="1550" y="321310"/>
                    <a:pt x="0" y="317567"/>
                    <a:pt x="0" y="313664"/>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26" name="TextBox 26"/>
            <p:cNvSpPr txBox="1"/>
            <p:nvPr/>
          </p:nvSpPr>
          <p:spPr>
            <a:xfrm>
              <a:off x="0" y="-28575"/>
              <a:ext cx="2249203" cy="356955"/>
            </a:xfrm>
            <a:prstGeom prst="rect">
              <a:avLst/>
            </a:prstGeom>
          </p:spPr>
          <p:txBody>
            <a:bodyPr lIns="50800" tIns="50800" rIns="50800" bIns="50800" rtlCol="0" anchor="ctr"/>
            <a:lstStyle/>
            <a:p>
              <a:pPr algn="ctr">
                <a:lnSpc>
                  <a:spcPts val="2377"/>
                </a:lnSpc>
              </a:pPr>
              <a:endParaRPr/>
            </a:p>
          </p:txBody>
        </p:sp>
      </p:grpSp>
      <p:grpSp>
        <p:nvGrpSpPr>
          <p:cNvPr id="27" name="Group 27"/>
          <p:cNvGrpSpPr/>
          <p:nvPr/>
        </p:nvGrpSpPr>
        <p:grpSpPr>
          <a:xfrm>
            <a:off x="8364703" y="3502125"/>
            <a:ext cx="772857" cy="703225"/>
            <a:chOff x="0" y="0"/>
            <a:chExt cx="194367" cy="176855"/>
          </a:xfrm>
        </p:grpSpPr>
        <p:sp>
          <p:nvSpPr>
            <p:cNvPr id="28" name="Freeform 28"/>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9" name="TextBox 29"/>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30" name="TextBox 30"/>
          <p:cNvSpPr txBox="1"/>
          <p:nvPr/>
        </p:nvSpPr>
        <p:spPr>
          <a:xfrm>
            <a:off x="9378798" y="4167910"/>
            <a:ext cx="7470573" cy="316535"/>
          </a:xfrm>
          <a:prstGeom prst="rect">
            <a:avLst/>
          </a:prstGeom>
        </p:spPr>
        <p:txBody>
          <a:bodyPr lIns="0" tIns="0" rIns="0" bIns="0" rtlCol="0" anchor="t">
            <a:spAutoFit/>
          </a:bodyPr>
          <a:lstStyle/>
          <a:p>
            <a:pPr algn="l">
              <a:lnSpc>
                <a:spcPts val="2577"/>
              </a:lnSpc>
            </a:pPr>
            <a:r>
              <a:rPr lang="en-US" sz="1599">
                <a:solidFill>
                  <a:srgbClr val="F7F7F8"/>
                </a:solidFill>
                <a:latin typeface="Poppins"/>
                <a:ea typeface="Poppins"/>
                <a:cs typeface="Poppins"/>
                <a:sym typeface="Poppins"/>
              </a:rPr>
              <a:t>DIP392-TeamRed</a:t>
            </a:r>
          </a:p>
        </p:txBody>
      </p:sp>
      <p:sp>
        <p:nvSpPr>
          <p:cNvPr id="31" name="TextBox 31"/>
          <p:cNvSpPr txBox="1"/>
          <p:nvPr/>
        </p:nvSpPr>
        <p:spPr>
          <a:xfrm>
            <a:off x="9378798" y="3595645"/>
            <a:ext cx="7880502"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Team</a:t>
            </a:r>
          </a:p>
        </p:txBody>
      </p:sp>
      <p:sp>
        <p:nvSpPr>
          <p:cNvPr id="32" name="TextBox 32"/>
          <p:cNvSpPr txBox="1"/>
          <p:nvPr/>
        </p:nvSpPr>
        <p:spPr>
          <a:xfrm>
            <a:off x="8326556" y="3610035"/>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03</a:t>
            </a:r>
          </a:p>
        </p:txBody>
      </p:sp>
      <p:grpSp>
        <p:nvGrpSpPr>
          <p:cNvPr id="33" name="Group 33"/>
          <p:cNvGrpSpPr/>
          <p:nvPr/>
        </p:nvGrpSpPr>
        <p:grpSpPr>
          <a:xfrm>
            <a:off x="8315845" y="4718259"/>
            <a:ext cx="8843757" cy="3389603"/>
            <a:chOff x="0" y="0"/>
            <a:chExt cx="2224130" cy="852457"/>
          </a:xfrm>
        </p:grpSpPr>
        <p:sp>
          <p:nvSpPr>
            <p:cNvPr id="34" name="Freeform 34"/>
            <p:cNvSpPr/>
            <p:nvPr/>
          </p:nvSpPr>
          <p:spPr>
            <a:xfrm>
              <a:off x="0" y="0"/>
              <a:ext cx="2224130" cy="852456"/>
            </a:xfrm>
            <a:custGeom>
              <a:avLst/>
              <a:gdLst/>
              <a:ahLst/>
              <a:cxnLst/>
              <a:rect l="l" t="t" r="r" b="b"/>
              <a:pathLst>
                <a:path w="2224130" h="852456">
                  <a:moveTo>
                    <a:pt x="14882" y="0"/>
                  </a:moveTo>
                  <a:lnTo>
                    <a:pt x="2209248" y="0"/>
                  </a:lnTo>
                  <a:cubicBezTo>
                    <a:pt x="2217467" y="0"/>
                    <a:pt x="2224130" y="6663"/>
                    <a:pt x="2224130" y="14882"/>
                  </a:cubicBezTo>
                  <a:lnTo>
                    <a:pt x="2224130" y="837575"/>
                  </a:lnTo>
                  <a:cubicBezTo>
                    <a:pt x="2224130" y="845794"/>
                    <a:pt x="2217467" y="852456"/>
                    <a:pt x="2209248" y="852456"/>
                  </a:cubicBezTo>
                  <a:lnTo>
                    <a:pt x="14882" y="852456"/>
                  </a:lnTo>
                  <a:cubicBezTo>
                    <a:pt x="6663" y="852456"/>
                    <a:pt x="0" y="845794"/>
                    <a:pt x="0" y="837575"/>
                  </a:cubicBezTo>
                  <a:lnTo>
                    <a:pt x="0" y="14882"/>
                  </a:lnTo>
                  <a:cubicBezTo>
                    <a:pt x="0" y="6663"/>
                    <a:pt x="6663" y="0"/>
                    <a:pt x="14882"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35" name="TextBox 35"/>
            <p:cNvSpPr txBox="1"/>
            <p:nvPr/>
          </p:nvSpPr>
          <p:spPr>
            <a:xfrm>
              <a:off x="0" y="-28575"/>
              <a:ext cx="2224130" cy="881032"/>
            </a:xfrm>
            <a:prstGeom prst="rect">
              <a:avLst/>
            </a:prstGeom>
          </p:spPr>
          <p:txBody>
            <a:bodyPr lIns="50800" tIns="50800" rIns="50800" bIns="50800" rtlCol="0" anchor="ctr"/>
            <a:lstStyle/>
            <a:p>
              <a:pPr algn="ctr">
                <a:lnSpc>
                  <a:spcPts val="2377"/>
                </a:lnSpc>
              </a:pPr>
              <a:endParaRPr/>
            </a:p>
          </p:txBody>
        </p:sp>
      </p:grpSp>
      <p:grpSp>
        <p:nvGrpSpPr>
          <p:cNvPr id="36" name="Group 36"/>
          <p:cNvGrpSpPr/>
          <p:nvPr/>
        </p:nvGrpSpPr>
        <p:grpSpPr>
          <a:xfrm>
            <a:off x="8364703" y="4826906"/>
            <a:ext cx="772857" cy="703225"/>
            <a:chOff x="0" y="0"/>
            <a:chExt cx="194367" cy="176855"/>
          </a:xfrm>
        </p:grpSpPr>
        <p:sp>
          <p:nvSpPr>
            <p:cNvPr id="37" name="Freeform 37"/>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38" name="TextBox 38"/>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39" name="TextBox 39"/>
          <p:cNvSpPr txBox="1"/>
          <p:nvPr/>
        </p:nvSpPr>
        <p:spPr>
          <a:xfrm>
            <a:off x="9298809" y="5453932"/>
            <a:ext cx="7470573" cy="2583485"/>
          </a:xfrm>
          <a:prstGeom prst="rect">
            <a:avLst/>
          </a:prstGeom>
        </p:spPr>
        <p:txBody>
          <a:bodyPr lIns="0" tIns="0" rIns="0" bIns="0" rtlCol="0" anchor="t">
            <a:spAutoFit/>
          </a:bodyPr>
          <a:lstStyle/>
          <a:p>
            <a:pPr algn="l">
              <a:lnSpc>
                <a:spcPts val="2577"/>
              </a:lnSpc>
            </a:pPr>
            <a:endParaRPr/>
          </a:p>
          <a:p>
            <a:pPr marL="345439" lvl="1" indent="-172720" algn="l">
              <a:lnSpc>
                <a:spcPts val="2577"/>
              </a:lnSpc>
              <a:buFont typeface="Arial"/>
              <a:buChar char="•"/>
            </a:pPr>
            <a:r>
              <a:rPr lang="en-US" sz="1599">
                <a:solidFill>
                  <a:srgbClr val="F7F7F8"/>
                </a:solidFill>
                <a:latin typeface="Poppins"/>
                <a:ea typeface="Poppins"/>
                <a:cs typeface="Poppins"/>
                <a:sym typeface="Poppins"/>
              </a:rPr>
              <a:t>Eymen Ucdal (231ADB006)</a:t>
            </a:r>
          </a:p>
          <a:p>
            <a:pPr marL="345439" lvl="1" indent="-172720" algn="l">
              <a:lnSpc>
                <a:spcPts val="2577"/>
              </a:lnSpc>
              <a:buFont typeface="Arial"/>
              <a:buChar char="•"/>
            </a:pPr>
            <a:r>
              <a:rPr lang="en-US" sz="1599">
                <a:solidFill>
                  <a:srgbClr val="F7F7F8"/>
                </a:solidFill>
                <a:latin typeface="Poppins"/>
                <a:ea typeface="Poppins"/>
                <a:cs typeface="Poppins"/>
                <a:sym typeface="Poppins"/>
              </a:rPr>
              <a:t>Tufan Yilmaz (231ADB089)</a:t>
            </a:r>
          </a:p>
          <a:p>
            <a:pPr marL="345439" lvl="1" indent="-172720" algn="l">
              <a:lnSpc>
                <a:spcPts val="2577"/>
              </a:lnSpc>
              <a:buFont typeface="Arial"/>
              <a:buChar char="•"/>
            </a:pPr>
            <a:r>
              <a:rPr lang="en-US" sz="1599">
                <a:solidFill>
                  <a:srgbClr val="F7F7F8"/>
                </a:solidFill>
                <a:latin typeface="Poppins"/>
                <a:ea typeface="Poppins"/>
                <a:cs typeface="Poppins"/>
                <a:sym typeface="Poppins"/>
              </a:rPr>
              <a:t>Ata Mert Pekcan (231ADB010)</a:t>
            </a:r>
          </a:p>
          <a:p>
            <a:pPr marL="345439" lvl="1" indent="-172720" algn="l">
              <a:lnSpc>
                <a:spcPts val="2577"/>
              </a:lnSpc>
              <a:buFont typeface="Arial"/>
              <a:buChar char="•"/>
            </a:pPr>
            <a:r>
              <a:rPr lang="en-US" sz="1599">
                <a:solidFill>
                  <a:srgbClr val="F7F7F8"/>
                </a:solidFill>
                <a:latin typeface="Poppins"/>
                <a:ea typeface="Poppins"/>
                <a:cs typeface="Poppins"/>
                <a:sym typeface="Poppins"/>
              </a:rPr>
              <a:t>Ali Can Eygay (231ADB027)</a:t>
            </a:r>
          </a:p>
          <a:p>
            <a:pPr marL="345439" lvl="1" indent="-172720" algn="l">
              <a:lnSpc>
                <a:spcPts val="2577"/>
              </a:lnSpc>
              <a:buFont typeface="Arial"/>
              <a:buChar char="•"/>
            </a:pPr>
            <a:r>
              <a:rPr lang="en-US" sz="1599">
                <a:solidFill>
                  <a:srgbClr val="F7F7F8"/>
                </a:solidFill>
                <a:latin typeface="Poppins"/>
                <a:ea typeface="Poppins"/>
                <a:cs typeface="Poppins"/>
                <a:sym typeface="Poppins"/>
              </a:rPr>
              <a:t>Renas Alp (211ADB112)</a:t>
            </a:r>
          </a:p>
          <a:p>
            <a:pPr marL="345439" lvl="1" indent="-172720" algn="l">
              <a:lnSpc>
                <a:spcPts val="2577"/>
              </a:lnSpc>
              <a:buFont typeface="Arial"/>
              <a:buChar char="•"/>
            </a:pPr>
            <a:r>
              <a:rPr lang="en-US" sz="1599">
                <a:solidFill>
                  <a:srgbClr val="F7F7F8"/>
                </a:solidFill>
                <a:latin typeface="Poppins"/>
                <a:ea typeface="Poppins"/>
                <a:cs typeface="Poppins"/>
                <a:sym typeface="Poppins"/>
              </a:rPr>
              <a:t>Ataberk Akcin (211AIB121)</a:t>
            </a:r>
          </a:p>
          <a:p>
            <a:pPr marL="345439" lvl="1" indent="-172720" algn="l">
              <a:lnSpc>
                <a:spcPts val="2577"/>
              </a:lnSpc>
              <a:buFont typeface="Arial"/>
              <a:buChar char="•"/>
            </a:pPr>
            <a:r>
              <a:rPr lang="en-US" sz="1599">
                <a:solidFill>
                  <a:srgbClr val="F7F7F8"/>
                </a:solidFill>
                <a:latin typeface="Poppins"/>
                <a:ea typeface="Poppins"/>
                <a:cs typeface="Poppins"/>
                <a:sym typeface="Poppins"/>
              </a:rPr>
              <a:t>Babak Gasimzade (221ADB125)</a:t>
            </a:r>
          </a:p>
        </p:txBody>
      </p:sp>
      <p:sp>
        <p:nvSpPr>
          <p:cNvPr id="40" name="TextBox 40"/>
          <p:cNvSpPr txBox="1"/>
          <p:nvPr/>
        </p:nvSpPr>
        <p:spPr>
          <a:xfrm>
            <a:off x="9378798" y="4920427"/>
            <a:ext cx="5623035"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Team Members</a:t>
            </a:r>
          </a:p>
        </p:txBody>
      </p:sp>
      <p:sp>
        <p:nvSpPr>
          <p:cNvPr id="41" name="TextBox 41"/>
          <p:cNvSpPr txBox="1"/>
          <p:nvPr/>
        </p:nvSpPr>
        <p:spPr>
          <a:xfrm>
            <a:off x="8326556" y="4934816"/>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04</a:t>
            </a:r>
          </a:p>
        </p:txBody>
      </p:sp>
      <p:sp>
        <p:nvSpPr>
          <p:cNvPr id="42" name="TextBox 42"/>
          <p:cNvSpPr txBox="1"/>
          <p:nvPr/>
        </p:nvSpPr>
        <p:spPr>
          <a:xfrm>
            <a:off x="1028700" y="2355791"/>
            <a:ext cx="6510947" cy="2024052"/>
          </a:xfrm>
          <a:prstGeom prst="rect">
            <a:avLst/>
          </a:prstGeom>
        </p:spPr>
        <p:txBody>
          <a:bodyPr lIns="0" tIns="0" rIns="0" bIns="0" rtlCol="0" anchor="t">
            <a:spAutoFit/>
          </a:bodyPr>
          <a:lstStyle/>
          <a:p>
            <a:pPr algn="l">
              <a:lnSpc>
                <a:spcPts val="8039"/>
              </a:lnSpc>
            </a:pPr>
            <a:r>
              <a:rPr lang="en-US" sz="6426" spc="70">
                <a:solidFill>
                  <a:srgbClr val="F7F7F8"/>
                </a:solidFill>
                <a:latin typeface="Canva Sans"/>
                <a:ea typeface="Canva Sans"/>
                <a:cs typeface="Canva Sans"/>
                <a:sym typeface="Canva Sans"/>
              </a:rPr>
              <a:t>Team Info &amp; GitHub Link</a:t>
            </a:r>
          </a:p>
        </p:txBody>
      </p:sp>
      <p:sp>
        <p:nvSpPr>
          <p:cNvPr id="43" name="Freeform 43"/>
          <p:cNvSpPr/>
          <p:nvPr/>
        </p:nvSpPr>
        <p:spPr>
          <a:xfrm>
            <a:off x="17760078" y="854365"/>
            <a:ext cx="181881" cy="332964"/>
          </a:xfrm>
          <a:custGeom>
            <a:avLst/>
            <a:gdLst/>
            <a:ahLst/>
            <a:cxnLst/>
            <a:rect l="l" t="t" r="r" b="b"/>
            <a:pathLst>
              <a:path w="181881" h="332964">
                <a:moveTo>
                  <a:pt x="0" y="0"/>
                </a:moveTo>
                <a:lnTo>
                  <a:pt x="181881" y="0"/>
                </a:lnTo>
                <a:lnTo>
                  <a:pt x="181881" y="332964"/>
                </a:lnTo>
                <a:lnTo>
                  <a:pt x="0" y="3329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44" name="Freeform 44"/>
          <p:cNvSpPr/>
          <p:nvPr/>
        </p:nvSpPr>
        <p:spPr>
          <a:xfrm rot="2975458">
            <a:off x="-15990" y="4377975"/>
            <a:ext cx="5330119" cy="6211145"/>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grpSp>
        <p:nvGrpSpPr>
          <p:cNvPr id="45" name="Group 45"/>
          <p:cNvGrpSpPr/>
          <p:nvPr/>
        </p:nvGrpSpPr>
        <p:grpSpPr>
          <a:xfrm>
            <a:off x="8326556" y="8326937"/>
            <a:ext cx="8833046" cy="1305731"/>
            <a:chOff x="0" y="0"/>
            <a:chExt cx="2221437" cy="328380"/>
          </a:xfrm>
        </p:grpSpPr>
        <p:sp>
          <p:nvSpPr>
            <p:cNvPr id="46" name="Freeform 46"/>
            <p:cNvSpPr/>
            <p:nvPr/>
          </p:nvSpPr>
          <p:spPr>
            <a:xfrm>
              <a:off x="0" y="0"/>
              <a:ext cx="2221436" cy="328380"/>
            </a:xfrm>
            <a:custGeom>
              <a:avLst/>
              <a:gdLst/>
              <a:ahLst/>
              <a:cxnLst/>
              <a:rect l="l" t="t" r="r" b="b"/>
              <a:pathLst>
                <a:path w="2221436" h="328380">
                  <a:moveTo>
                    <a:pt x="14900" y="0"/>
                  </a:moveTo>
                  <a:lnTo>
                    <a:pt x="2206536" y="0"/>
                  </a:lnTo>
                  <a:cubicBezTo>
                    <a:pt x="2210488" y="0"/>
                    <a:pt x="2214278" y="1570"/>
                    <a:pt x="2217072" y="4364"/>
                  </a:cubicBezTo>
                  <a:cubicBezTo>
                    <a:pt x="2219867" y="7158"/>
                    <a:pt x="2221436" y="10948"/>
                    <a:pt x="2221436" y="14900"/>
                  </a:cubicBezTo>
                  <a:lnTo>
                    <a:pt x="2221436" y="313480"/>
                  </a:lnTo>
                  <a:cubicBezTo>
                    <a:pt x="2221436" y="317432"/>
                    <a:pt x="2219867" y="321222"/>
                    <a:pt x="2217072" y="324016"/>
                  </a:cubicBezTo>
                  <a:cubicBezTo>
                    <a:pt x="2214278" y="326811"/>
                    <a:pt x="2210488" y="328380"/>
                    <a:pt x="2206536" y="328380"/>
                  </a:cubicBezTo>
                  <a:lnTo>
                    <a:pt x="14900" y="328380"/>
                  </a:lnTo>
                  <a:cubicBezTo>
                    <a:pt x="10948" y="328380"/>
                    <a:pt x="7158" y="326811"/>
                    <a:pt x="4364" y="324016"/>
                  </a:cubicBezTo>
                  <a:cubicBezTo>
                    <a:pt x="1570" y="321222"/>
                    <a:pt x="0" y="317432"/>
                    <a:pt x="0" y="313480"/>
                  </a:cubicBezTo>
                  <a:lnTo>
                    <a:pt x="0" y="14900"/>
                  </a:lnTo>
                  <a:cubicBezTo>
                    <a:pt x="0" y="10948"/>
                    <a:pt x="1570" y="7158"/>
                    <a:pt x="4364" y="4364"/>
                  </a:cubicBezTo>
                  <a:cubicBezTo>
                    <a:pt x="7158" y="1570"/>
                    <a:pt x="10948" y="0"/>
                    <a:pt x="14900"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47" name="TextBox 47"/>
            <p:cNvSpPr txBox="1"/>
            <p:nvPr/>
          </p:nvSpPr>
          <p:spPr>
            <a:xfrm>
              <a:off x="0" y="-28575"/>
              <a:ext cx="2221437" cy="356955"/>
            </a:xfrm>
            <a:prstGeom prst="rect">
              <a:avLst/>
            </a:prstGeom>
          </p:spPr>
          <p:txBody>
            <a:bodyPr lIns="50800" tIns="50800" rIns="50800" bIns="50800" rtlCol="0" anchor="ctr"/>
            <a:lstStyle/>
            <a:p>
              <a:pPr algn="ctr">
                <a:lnSpc>
                  <a:spcPts val="2377"/>
                </a:lnSpc>
              </a:pPr>
              <a:endParaRPr/>
            </a:p>
          </p:txBody>
        </p:sp>
      </p:grpSp>
      <p:sp>
        <p:nvSpPr>
          <p:cNvPr id="48" name="TextBox 48"/>
          <p:cNvSpPr txBox="1"/>
          <p:nvPr/>
        </p:nvSpPr>
        <p:spPr>
          <a:xfrm>
            <a:off x="9489207" y="9098259"/>
            <a:ext cx="7470573" cy="316535"/>
          </a:xfrm>
          <a:prstGeom prst="rect">
            <a:avLst/>
          </a:prstGeom>
        </p:spPr>
        <p:txBody>
          <a:bodyPr lIns="0" tIns="0" rIns="0" bIns="0" rtlCol="0" anchor="t">
            <a:spAutoFit/>
          </a:bodyPr>
          <a:lstStyle/>
          <a:p>
            <a:pPr algn="l">
              <a:lnSpc>
                <a:spcPts val="2577"/>
              </a:lnSpc>
            </a:pPr>
            <a:r>
              <a:rPr lang="en-US" sz="1599" u="sng">
                <a:solidFill>
                  <a:srgbClr val="F7F7F8"/>
                </a:solidFill>
                <a:latin typeface="Poppins"/>
                <a:ea typeface="Poppins"/>
                <a:cs typeface="Poppins"/>
                <a:sym typeface="Poppins"/>
                <a:hlinkClick r:id="rId8" tooltip="https://github.com/Ataberk10/Applied_System_Software.git"/>
              </a:rPr>
              <a:t>https://github.com/Ataberk10/Applied_System_Software.git</a:t>
            </a:r>
          </a:p>
        </p:txBody>
      </p:sp>
      <p:sp>
        <p:nvSpPr>
          <p:cNvPr id="49" name="TextBox 49"/>
          <p:cNvSpPr txBox="1"/>
          <p:nvPr/>
        </p:nvSpPr>
        <p:spPr>
          <a:xfrm>
            <a:off x="9489207" y="8567205"/>
            <a:ext cx="7880502"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GitHub Repo</a:t>
            </a:r>
          </a:p>
        </p:txBody>
      </p:sp>
      <p:grpSp>
        <p:nvGrpSpPr>
          <p:cNvPr id="50" name="Group 50"/>
          <p:cNvGrpSpPr/>
          <p:nvPr/>
        </p:nvGrpSpPr>
        <p:grpSpPr>
          <a:xfrm>
            <a:off x="8525952" y="8432165"/>
            <a:ext cx="772857" cy="703225"/>
            <a:chOff x="0" y="0"/>
            <a:chExt cx="194367" cy="176855"/>
          </a:xfrm>
        </p:grpSpPr>
        <p:sp>
          <p:nvSpPr>
            <p:cNvPr id="51" name="Freeform 51"/>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52" name="TextBox 52"/>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53" name="TextBox 53"/>
          <p:cNvSpPr txBox="1"/>
          <p:nvPr/>
        </p:nvSpPr>
        <p:spPr>
          <a:xfrm>
            <a:off x="8487805" y="8489155"/>
            <a:ext cx="849150" cy="554080"/>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05</a:t>
            </a:r>
          </a:p>
        </p:txBody>
      </p:sp>
      <p:sp>
        <p:nvSpPr>
          <p:cNvPr id="54" name="Freeform 54"/>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9"/>
            <a:stretch>
              <a:fillRect r="-3565" b="-51879"/>
            </a:stretch>
          </a:blipFill>
        </p:spPr>
        <p:txBody>
          <a:bodyPr/>
          <a:lstStyle/>
          <a:p>
            <a:endParaRPr lang="tr-TR"/>
          </a:p>
        </p:txBody>
      </p:sp>
      <p:sp>
        <p:nvSpPr>
          <p:cNvPr id="55" name="TextBox 55"/>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1382584" y="5010840"/>
            <a:ext cx="4982938" cy="4026811"/>
            <a:chOff x="0" y="0"/>
            <a:chExt cx="1280520" cy="1034814"/>
          </a:xfrm>
        </p:grpSpPr>
        <p:sp>
          <p:nvSpPr>
            <p:cNvPr id="5" name="Freeform 5"/>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6" name="TextBox 6"/>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Freeform 3"/>
          <p:cNvSpPr/>
          <p:nvPr/>
        </p:nvSpPr>
        <p:spPr>
          <a:xfrm>
            <a:off x="-17156" y="6711451"/>
            <a:ext cx="4308329" cy="3575549"/>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b="-52616"/>
            </a:stretch>
          </a:blipFill>
        </p:spPr>
        <p:txBody>
          <a:bodyPr/>
          <a:lstStyle/>
          <a:p>
            <a:endParaRPr lang="tr-TR"/>
          </a:p>
        </p:txBody>
      </p:sp>
      <p:grpSp>
        <p:nvGrpSpPr>
          <p:cNvPr id="7" name="Group 7"/>
          <p:cNvGrpSpPr/>
          <p:nvPr/>
        </p:nvGrpSpPr>
        <p:grpSpPr>
          <a:xfrm>
            <a:off x="6654481" y="5010840"/>
            <a:ext cx="4982938" cy="4026811"/>
            <a:chOff x="0" y="0"/>
            <a:chExt cx="1280520" cy="1034814"/>
          </a:xfrm>
        </p:grpSpPr>
        <p:sp>
          <p:nvSpPr>
            <p:cNvPr id="8" name="Freeform 8"/>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9" name="TextBox 9"/>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sp>
        <p:nvSpPr>
          <p:cNvPr id="10" name="Freeform 10"/>
          <p:cNvSpPr/>
          <p:nvPr/>
        </p:nvSpPr>
        <p:spPr>
          <a:xfrm>
            <a:off x="12614905" y="42395"/>
            <a:ext cx="5751134" cy="5321465"/>
          </a:xfrm>
          <a:custGeom>
            <a:avLst/>
            <a:gdLst/>
            <a:ahLst/>
            <a:cxnLst/>
            <a:rect l="l" t="t" r="r" b="b"/>
            <a:pathLst>
              <a:path w="9947736" h="8084796">
                <a:moveTo>
                  <a:pt x="0" y="0"/>
                </a:moveTo>
                <a:lnTo>
                  <a:pt x="9947736" y="0"/>
                </a:lnTo>
                <a:lnTo>
                  <a:pt x="9947736" y="8084797"/>
                </a:lnTo>
                <a:lnTo>
                  <a:pt x="0" y="808479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grpSp>
        <p:nvGrpSpPr>
          <p:cNvPr id="11" name="Group 11"/>
          <p:cNvGrpSpPr/>
          <p:nvPr/>
        </p:nvGrpSpPr>
        <p:grpSpPr>
          <a:xfrm>
            <a:off x="11922479" y="5010840"/>
            <a:ext cx="4982938" cy="4026811"/>
            <a:chOff x="0" y="0"/>
            <a:chExt cx="1280520" cy="1034814"/>
          </a:xfrm>
        </p:grpSpPr>
        <p:sp>
          <p:nvSpPr>
            <p:cNvPr id="12" name="Freeform 12"/>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3" name="TextBox 13"/>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grpSp>
        <p:nvGrpSpPr>
          <p:cNvPr id="14" name="Group 14"/>
          <p:cNvGrpSpPr/>
          <p:nvPr/>
        </p:nvGrpSpPr>
        <p:grpSpPr>
          <a:xfrm>
            <a:off x="1382584" y="4914203"/>
            <a:ext cx="4982938" cy="449657"/>
            <a:chOff x="0" y="0"/>
            <a:chExt cx="1403257" cy="126629"/>
          </a:xfrm>
        </p:grpSpPr>
        <p:sp>
          <p:nvSpPr>
            <p:cNvPr id="15" name="Freeform 15"/>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6" name="TextBox 16"/>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grpSp>
        <p:nvGrpSpPr>
          <p:cNvPr id="17" name="Group 17"/>
          <p:cNvGrpSpPr/>
          <p:nvPr/>
        </p:nvGrpSpPr>
        <p:grpSpPr>
          <a:xfrm>
            <a:off x="6654481" y="4914203"/>
            <a:ext cx="4982938" cy="449657"/>
            <a:chOff x="0" y="0"/>
            <a:chExt cx="1403257" cy="126629"/>
          </a:xfrm>
        </p:grpSpPr>
        <p:sp>
          <p:nvSpPr>
            <p:cNvPr id="18" name="Freeform 18"/>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9" name="TextBox 19"/>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grpSp>
        <p:nvGrpSpPr>
          <p:cNvPr id="20" name="Group 20"/>
          <p:cNvGrpSpPr/>
          <p:nvPr/>
        </p:nvGrpSpPr>
        <p:grpSpPr>
          <a:xfrm>
            <a:off x="11922479" y="4914203"/>
            <a:ext cx="4982938" cy="449657"/>
            <a:chOff x="0" y="0"/>
            <a:chExt cx="1403257" cy="126629"/>
          </a:xfrm>
        </p:grpSpPr>
        <p:sp>
          <p:nvSpPr>
            <p:cNvPr id="21" name="Freeform 21"/>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2" name="TextBox 22"/>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sp>
        <p:nvSpPr>
          <p:cNvPr id="23" name="Freeform 23"/>
          <p:cNvSpPr/>
          <p:nvPr/>
        </p:nvSpPr>
        <p:spPr>
          <a:xfrm>
            <a:off x="17077419" y="2195452"/>
            <a:ext cx="181881" cy="332964"/>
          </a:xfrm>
          <a:custGeom>
            <a:avLst/>
            <a:gdLst/>
            <a:ahLst/>
            <a:cxnLst/>
            <a:rect l="l" t="t" r="r" b="b"/>
            <a:pathLst>
              <a:path w="181881" h="332964">
                <a:moveTo>
                  <a:pt x="0" y="0"/>
                </a:moveTo>
                <a:lnTo>
                  <a:pt x="181881" y="0"/>
                </a:lnTo>
                <a:lnTo>
                  <a:pt x="181881" y="332964"/>
                </a:lnTo>
                <a:lnTo>
                  <a:pt x="0" y="33296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sp>
        <p:nvSpPr>
          <p:cNvPr id="24" name="TextBox 24"/>
          <p:cNvSpPr txBox="1"/>
          <p:nvPr/>
        </p:nvSpPr>
        <p:spPr>
          <a:xfrm>
            <a:off x="1883170" y="6967095"/>
            <a:ext cx="3875792" cy="509309"/>
          </a:xfrm>
          <a:prstGeom prst="rect">
            <a:avLst/>
          </a:prstGeom>
        </p:spPr>
        <p:txBody>
          <a:bodyPr lIns="0" tIns="0" rIns="0" bIns="0" rtlCol="0" anchor="t">
            <a:spAutoFit/>
          </a:bodyPr>
          <a:lstStyle/>
          <a:p>
            <a:pPr algn="l">
              <a:lnSpc>
                <a:spcPts val="2060"/>
              </a:lnSpc>
            </a:pPr>
            <a:r>
              <a:rPr lang="en-US" sz="1309">
                <a:solidFill>
                  <a:srgbClr val="F7F7F8"/>
                </a:solidFill>
                <a:latin typeface="Poppins"/>
                <a:ea typeface="Poppins"/>
                <a:cs typeface="Poppins"/>
                <a:sym typeface="Poppins"/>
              </a:rPr>
              <a:t>RFID card systems are often misused or forgotten.</a:t>
            </a:r>
          </a:p>
        </p:txBody>
      </p:sp>
      <p:sp>
        <p:nvSpPr>
          <p:cNvPr id="25" name="TextBox 25"/>
          <p:cNvSpPr txBox="1"/>
          <p:nvPr/>
        </p:nvSpPr>
        <p:spPr>
          <a:xfrm>
            <a:off x="7155066" y="6967095"/>
            <a:ext cx="3875792" cy="766484"/>
          </a:xfrm>
          <a:prstGeom prst="rect">
            <a:avLst/>
          </a:prstGeom>
        </p:spPr>
        <p:txBody>
          <a:bodyPr lIns="0" tIns="0" rIns="0" bIns="0" rtlCol="0" anchor="t">
            <a:spAutoFit/>
          </a:bodyPr>
          <a:lstStyle/>
          <a:p>
            <a:pPr algn="l">
              <a:lnSpc>
                <a:spcPts val="2060"/>
              </a:lnSpc>
            </a:pPr>
            <a:r>
              <a:rPr lang="en-US" sz="1309">
                <a:solidFill>
                  <a:srgbClr val="F7F7F8"/>
                </a:solidFill>
                <a:latin typeface="Poppins"/>
                <a:ea typeface="Poppins"/>
                <a:cs typeface="Poppins"/>
                <a:sym typeface="Poppins"/>
              </a:rPr>
              <a:t>Our project replaces RFID cards with a face recognition-based entry system using a live camera.</a:t>
            </a:r>
          </a:p>
        </p:txBody>
      </p:sp>
      <p:sp>
        <p:nvSpPr>
          <p:cNvPr id="26" name="TextBox 26"/>
          <p:cNvSpPr txBox="1"/>
          <p:nvPr/>
        </p:nvSpPr>
        <p:spPr>
          <a:xfrm>
            <a:off x="12423065" y="6967095"/>
            <a:ext cx="3875792" cy="1023659"/>
          </a:xfrm>
          <a:prstGeom prst="rect">
            <a:avLst/>
          </a:prstGeom>
        </p:spPr>
        <p:txBody>
          <a:bodyPr lIns="0" tIns="0" rIns="0" bIns="0" rtlCol="0" anchor="t">
            <a:spAutoFit/>
          </a:bodyPr>
          <a:lstStyle/>
          <a:p>
            <a:pPr marL="282685" lvl="1" indent="-141343" algn="l">
              <a:lnSpc>
                <a:spcPts val="2060"/>
              </a:lnSpc>
              <a:buFont typeface="Arial"/>
              <a:buChar char="•"/>
            </a:pPr>
            <a:r>
              <a:rPr lang="en-US" sz="1309">
                <a:solidFill>
                  <a:srgbClr val="F7F7F8"/>
                </a:solidFill>
                <a:latin typeface="Poppins"/>
                <a:ea typeface="Poppins"/>
                <a:cs typeface="Poppins"/>
                <a:sym typeface="Poppins"/>
              </a:rPr>
              <a:t>Improve security</a:t>
            </a:r>
          </a:p>
          <a:p>
            <a:pPr marL="282685" lvl="1" indent="-141343" algn="l">
              <a:lnSpc>
                <a:spcPts val="2060"/>
              </a:lnSpc>
              <a:buFont typeface="Arial"/>
              <a:buChar char="•"/>
            </a:pPr>
            <a:r>
              <a:rPr lang="en-US" sz="1309">
                <a:solidFill>
                  <a:srgbClr val="F7F7F8"/>
                </a:solidFill>
                <a:latin typeface="Poppins"/>
                <a:ea typeface="Poppins"/>
                <a:cs typeface="Poppins"/>
                <a:sym typeface="Poppins"/>
              </a:rPr>
              <a:t>Reduce administrative overhead</a:t>
            </a:r>
          </a:p>
          <a:p>
            <a:pPr marL="282685" lvl="1" indent="-141343" algn="l">
              <a:lnSpc>
                <a:spcPts val="2060"/>
              </a:lnSpc>
              <a:buFont typeface="Arial"/>
              <a:buChar char="•"/>
            </a:pPr>
            <a:r>
              <a:rPr lang="en-US" sz="1309">
                <a:solidFill>
                  <a:srgbClr val="F7F7F8"/>
                </a:solidFill>
                <a:latin typeface="Poppins"/>
                <a:ea typeface="Poppins"/>
                <a:cs typeface="Poppins"/>
                <a:sym typeface="Poppins"/>
              </a:rPr>
              <a:t>Increase convenience for employees</a:t>
            </a:r>
          </a:p>
          <a:p>
            <a:pPr algn="l">
              <a:lnSpc>
                <a:spcPts val="2060"/>
              </a:lnSpc>
            </a:pPr>
            <a:endParaRPr lang="en-US" sz="1309">
              <a:solidFill>
                <a:srgbClr val="F7F7F8"/>
              </a:solidFill>
              <a:latin typeface="Poppins"/>
              <a:ea typeface="Poppins"/>
              <a:cs typeface="Poppins"/>
              <a:sym typeface="Poppins"/>
            </a:endParaRPr>
          </a:p>
        </p:txBody>
      </p:sp>
      <p:sp>
        <p:nvSpPr>
          <p:cNvPr id="27" name="TextBox 27"/>
          <p:cNvSpPr txBox="1"/>
          <p:nvPr/>
        </p:nvSpPr>
        <p:spPr>
          <a:xfrm>
            <a:off x="1883170" y="5773018"/>
            <a:ext cx="3875792"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Problem</a:t>
            </a:r>
          </a:p>
        </p:txBody>
      </p:sp>
      <p:sp>
        <p:nvSpPr>
          <p:cNvPr id="28" name="TextBox 28"/>
          <p:cNvSpPr txBox="1"/>
          <p:nvPr/>
        </p:nvSpPr>
        <p:spPr>
          <a:xfrm>
            <a:off x="7155066" y="5773018"/>
            <a:ext cx="3259070"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Solution</a:t>
            </a:r>
          </a:p>
        </p:txBody>
      </p:sp>
      <p:sp>
        <p:nvSpPr>
          <p:cNvPr id="29" name="TextBox 29"/>
          <p:cNvSpPr txBox="1"/>
          <p:nvPr/>
        </p:nvSpPr>
        <p:spPr>
          <a:xfrm>
            <a:off x="12423065" y="5773018"/>
            <a:ext cx="3259070"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Motivation</a:t>
            </a:r>
          </a:p>
        </p:txBody>
      </p:sp>
      <p:sp>
        <p:nvSpPr>
          <p:cNvPr id="30" name="TextBox 30"/>
          <p:cNvSpPr txBox="1"/>
          <p:nvPr/>
        </p:nvSpPr>
        <p:spPr>
          <a:xfrm>
            <a:off x="1076524" y="1881255"/>
            <a:ext cx="13337424" cy="932782"/>
          </a:xfrm>
          <a:prstGeom prst="rect">
            <a:avLst/>
          </a:prstGeom>
        </p:spPr>
        <p:txBody>
          <a:bodyPr lIns="0" tIns="0" rIns="0" bIns="0" rtlCol="0" anchor="t">
            <a:spAutoFit/>
          </a:bodyPr>
          <a:lstStyle/>
          <a:p>
            <a:pPr algn="l">
              <a:lnSpc>
                <a:spcPts val="7487"/>
              </a:lnSpc>
            </a:pPr>
            <a:r>
              <a:rPr lang="en-US" sz="5985" b="1" spc="65">
                <a:solidFill>
                  <a:srgbClr val="F7F7F8"/>
                </a:solidFill>
                <a:latin typeface="Canva Sans Bold"/>
                <a:ea typeface="Canva Sans Bold"/>
                <a:cs typeface="Canva Sans Bold"/>
                <a:sym typeface="Canva Sans Bold"/>
              </a:rPr>
              <a:t>Project Overview and Motivation</a:t>
            </a:r>
          </a:p>
        </p:txBody>
      </p:sp>
      <p:sp>
        <p:nvSpPr>
          <p:cNvPr id="31" name="Freeform 31"/>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8"/>
            <a:stretch>
              <a:fillRect r="-3565" b="-51879"/>
            </a:stretch>
          </a:blipFill>
        </p:spPr>
        <p:txBody>
          <a:bodyPr/>
          <a:lstStyle/>
          <a:p>
            <a:endParaRPr lang="tr-TR"/>
          </a:p>
        </p:txBody>
      </p:sp>
      <p:sp>
        <p:nvSpPr>
          <p:cNvPr id="32" name="TextBox 32"/>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TextBox 3"/>
          <p:cNvSpPr txBox="1"/>
          <p:nvPr/>
        </p:nvSpPr>
        <p:spPr>
          <a:xfrm>
            <a:off x="1028700" y="2014767"/>
            <a:ext cx="12534863" cy="936210"/>
          </a:xfrm>
          <a:prstGeom prst="rect">
            <a:avLst/>
          </a:prstGeom>
        </p:spPr>
        <p:txBody>
          <a:bodyPr lIns="0" tIns="0" rIns="0" bIns="0" rtlCol="0" anchor="t">
            <a:spAutoFit/>
          </a:bodyPr>
          <a:lstStyle/>
          <a:p>
            <a:pPr algn="l">
              <a:lnSpc>
                <a:spcPts val="7235"/>
              </a:lnSpc>
            </a:pPr>
            <a:r>
              <a:rPr lang="en-US" sz="6403">
                <a:solidFill>
                  <a:srgbClr val="FFFFFF"/>
                </a:solidFill>
                <a:latin typeface="Canva Sans"/>
                <a:ea typeface="Canva Sans"/>
                <a:cs typeface="Canva Sans"/>
                <a:sym typeface="Canva Sans"/>
              </a:rPr>
              <a:t>Chosen SDLC Methodology</a:t>
            </a:r>
          </a:p>
        </p:txBody>
      </p:sp>
      <p:sp>
        <p:nvSpPr>
          <p:cNvPr id="4" name="TextBox 4"/>
          <p:cNvSpPr txBox="1"/>
          <p:nvPr/>
        </p:nvSpPr>
        <p:spPr>
          <a:xfrm>
            <a:off x="2533398" y="5376152"/>
            <a:ext cx="3585491" cy="338519"/>
          </a:xfrm>
          <a:prstGeom prst="rect">
            <a:avLst/>
          </a:prstGeom>
        </p:spPr>
        <p:txBody>
          <a:bodyPr lIns="0" tIns="0" rIns="0" bIns="0" rtlCol="0" anchor="t">
            <a:spAutoFit/>
          </a:bodyPr>
          <a:lstStyle/>
          <a:p>
            <a:pPr marL="0" lvl="0" indent="0" algn="l">
              <a:lnSpc>
                <a:spcPts val="2737"/>
              </a:lnSpc>
            </a:pPr>
            <a:r>
              <a:rPr lang="en-US" sz="2189" spc="30">
                <a:solidFill>
                  <a:srgbClr val="FFFFFF"/>
                </a:solidFill>
                <a:latin typeface="Canva Sans"/>
                <a:ea typeface="Canva Sans"/>
                <a:cs typeface="Canva Sans"/>
                <a:sym typeface="Canva Sans"/>
              </a:rPr>
              <a:t>Method Used</a:t>
            </a:r>
          </a:p>
        </p:txBody>
      </p:sp>
      <p:sp>
        <p:nvSpPr>
          <p:cNvPr id="5" name="TextBox 5"/>
          <p:cNvSpPr txBox="1"/>
          <p:nvPr/>
        </p:nvSpPr>
        <p:spPr>
          <a:xfrm>
            <a:off x="9978072" y="5376152"/>
            <a:ext cx="3585491" cy="338519"/>
          </a:xfrm>
          <a:prstGeom prst="rect">
            <a:avLst/>
          </a:prstGeom>
        </p:spPr>
        <p:txBody>
          <a:bodyPr lIns="0" tIns="0" rIns="0" bIns="0" rtlCol="0" anchor="t">
            <a:spAutoFit/>
          </a:bodyPr>
          <a:lstStyle/>
          <a:p>
            <a:pPr marL="0" lvl="0" indent="0" algn="l">
              <a:lnSpc>
                <a:spcPts val="2737"/>
              </a:lnSpc>
            </a:pPr>
            <a:r>
              <a:rPr lang="en-US" sz="2189" spc="30">
                <a:solidFill>
                  <a:srgbClr val="FFFFFF"/>
                </a:solidFill>
                <a:latin typeface="Canva Sans"/>
                <a:ea typeface="Canva Sans"/>
                <a:cs typeface="Canva Sans"/>
                <a:sym typeface="Canva Sans"/>
              </a:rPr>
              <a:t>Why</a:t>
            </a:r>
          </a:p>
        </p:txBody>
      </p:sp>
      <p:sp>
        <p:nvSpPr>
          <p:cNvPr id="6" name="TextBox 6"/>
          <p:cNvSpPr txBox="1"/>
          <p:nvPr/>
        </p:nvSpPr>
        <p:spPr>
          <a:xfrm>
            <a:off x="1028700" y="4803556"/>
            <a:ext cx="1165383" cy="2316557"/>
          </a:xfrm>
          <a:prstGeom prst="rect">
            <a:avLst/>
          </a:prstGeom>
        </p:spPr>
        <p:txBody>
          <a:bodyPr lIns="0" tIns="0" rIns="0" bIns="0" rtlCol="0" anchor="t">
            <a:spAutoFit/>
          </a:bodyPr>
          <a:lstStyle/>
          <a:p>
            <a:pPr marL="0" lvl="0" indent="0" algn="l">
              <a:lnSpc>
                <a:spcPts val="18535"/>
              </a:lnSpc>
            </a:pPr>
            <a:r>
              <a:rPr lang="en-US" sz="14828" b="1" spc="207">
                <a:solidFill>
                  <a:srgbClr val="FFFFFF"/>
                </a:solidFill>
                <a:latin typeface="Canva Sans Bold"/>
                <a:ea typeface="Canva Sans Bold"/>
                <a:cs typeface="Canva Sans Bold"/>
                <a:sym typeface="Canva Sans Bold"/>
              </a:rPr>
              <a:t>1</a:t>
            </a:r>
          </a:p>
        </p:txBody>
      </p:sp>
      <p:sp>
        <p:nvSpPr>
          <p:cNvPr id="7" name="TextBox 7"/>
          <p:cNvSpPr txBox="1"/>
          <p:nvPr/>
        </p:nvSpPr>
        <p:spPr>
          <a:xfrm>
            <a:off x="8471335" y="4803556"/>
            <a:ext cx="1165383" cy="2316557"/>
          </a:xfrm>
          <a:prstGeom prst="rect">
            <a:avLst/>
          </a:prstGeom>
        </p:spPr>
        <p:txBody>
          <a:bodyPr lIns="0" tIns="0" rIns="0" bIns="0" rtlCol="0" anchor="t">
            <a:spAutoFit/>
          </a:bodyPr>
          <a:lstStyle/>
          <a:p>
            <a:pPr marL="0" lvl="0" indent="0" algn="l">
              <a:lnSpc>
                <a:spcPts val="18535"/>
              </a:lnSpc>
            </a:pPr>
            <a:r>
              <a:rPr lang="en-US" sz="14828" b="1" spc="207">
                <a:solidFill>
                  <a:srgbClr val="FFFFFF"/>
                </a:solidFill>
                <a:latin typeface="Canva Sans Bold"/>
                <a:ea typeface="Canva Sans Bold"/>
                <a:cs typeface="Canva Sans Bold"/>
                <a:sym typeface="Canva Sans Bold"/>
              </a:rPr>
              <a:t>2</a:t>
            </a:r>
          </a:p>
        </p:txBody>
      </p:sp>
      <p:sp>
        <p:nvSpPr>
          <p:cNvPr id="8" name="TextBox 8"/>
          <p:cNvSpPr txBox="1"/>
          <p:nvPr/>
        </p:nvSpPr>
        <p:spPr>
          <a:xfrm>
            <a:off x="2533398" y="5943805"/>
            <a:ext cx="4662000" cy="308746"/>
          </a:xfrm>
          <a:prstGeom prst="rect">
            <a:avLst/>
          </a:prstGeom>
        </p:spPr>
        <p:txBody>
          <a:bodyPr lIns="0" tIns="0" rIns="0" bIns="0" rtlCol="0" anchor="t">
            <a:spAutoFit/>
          </a:bodyPr>
          <a:lstStyle/>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Waterfall Model</a:t>
            </a:r>
          </a:p>
        </p:txBody>
      </p:sp>
      <p:sp>
        <p:nvSpPr>
          <p:cNvPr id="9" name="TextBox 9"/>
          <p:cNvSpPr txBox="1"/>
          <p:nvPr/>
        </p:nvSpPr>
        <p:spPr>
          <a:xfrm>
            <a:off x="9978072" y="5943805"/>
            <a:ext cx="5717255" cy="1604146"/>
          </a:xfrm>
          <a:prstGeom prst="rect">
            <a:avLst/>
          </a:prstGeom>
        </p:spPr>
        <p:txBody>
          <a:bodyPr lIns="0" tIns="0" rIns="0" bIns="0" rtlCol="0" anchor="t">
            <a:spAutoFit/>
          </a:bodyPr>
          <a:lstStyle/>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Clear, linear phases</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Best suited for an academic project with fixed scope and timeline</a:t>
            </a:r>
          </a:p>
          <a:p>
            <a:pPr marL="285697" lvl="1" indent="-142849" algn="l">
              <a:lnSpc>
                <a:spcPts val="2606"/>
              </a:lnSpc>
              <a:buFont typeface="Arial"/>
              <a:buChar char="•"/>
            </a:pPr>
            <a:r>
              <a:rPr lang="en-US" sz="1323" spc="17">
                <a:solidFill>
                  <a:srgbClr val="FFFFFF"/>
                </a:solidFill>
                <a:latin typeface="Poppins Light"/>
                <a:ea typeface="Poppins Light"/>
                <a:cs typeface="Poppins Light"/>
                <a:sym typeface="Poppins Light"/>
              </a:rPr>
              <a:t>Allowed systematic progress from analysis → design → implementation → testing</a:t>
            </a:r>
          </a:p>
        </p:txBody>
      </p:sp>
      <p:sp>
        <p:nvSpPr>
          <p:cNvPr id="10" name="Freeform 10"/>
          <p:cNvSpPr/>
          <p:nvPr/>
        </p:nvSpPr>
        <p:spPr>
          <a:xfrm rot="-8100000">
            <a:off x="11398015" y="-2699119"/>
            <a:ext cx="9947736" cy="808479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11" name="Freeform 11"/>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6"/>
            <a:stretch>
              <a:fillRect r="-3565" b="-51879"/>
            </a:stretch>
          </a:blipFill>
        </p:spPr>
        <p:txBody>
          <a:bodyPr/>
          <a:lstStyle/>
          <a:p>
            <a:endParaRPr lang="tr-TR"/>
          </a:p>
        </p:txBody>
      </p:sp>
      <p:sp>
        <p:nvSpPr>
          <p:cNvPr id="12" name="TextBox 12"/>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grpSp>
        <p:nvGrpSpPr>
          <p:cNvPr id="3" name="Group 3"/>
          <p:cNvGrpSpPr/>
          <p:nvPr/>
        </p:nvGrpSpPr>
        <p:grpSpPr>
          <a:xfrm>
            <a:off x="0" y="10012724"/>
            <a:ext cx="18288000" cy="274276"/>
            <a:chOff x="0" y="0"/>
            <a:chExt cx="4816593" cy="72237"/>
          </a:xfrm>
        </p:grpSpPr>
        <p:sp>
          <p:nvSpPr>
            <p:cNvPr id="4" name="Freeform 4"/>
            <p:cNvSpPr/>
            <p:nvPr/>
          </p:nvSpPr>
          <p:spPr>
            <a:xfrm>
              <a:off x="0" y="0"/>
              <a:ext cx="4816592" cy="72237"/>
            </a:xfrm>
            <a:custGeom>
              <a:avLst/>
              <a:gdLst/>
              <a:ahLst/>
              <a:cxnLst/>
              <a:rect l="l" t="t" r="r" b="b"/>
              <a:pathLst>
                <a:path w="4816592" h="72237">
                  <a:moveTo>
                    <a:pt x="0" y="0"/>
                  </a:moveTo>
                  <a:lnTo>
                    <a:pt x="4816592" y="0"/>
                  </a:lnTo>
                  <a:lnTo>
                    <a:pt x="4816592" y="72237"/>
                  </a:lnTo>
                  <a:lnTo>
                    <a:pt x="0" y="72237"/>
                  </a:ln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5" name="TextBox 5"/>
            <p:cNvSpPr txBox="1"/>
            <p:nvPr/>
          </p:nvSpPr>
          <p:spPr>
            <a:xfrm>
              <a:off x="0" y="-28575"/>
              <a:ext cx="4816593" cy="100812"/>
            </a:xfrm>
            <a:prstGeom prst="rect">
              <a:avLst/>
            </a:prstGeom>
          </p:spPr>
          <p:txBody>
            <a:bodyPr lIns="50800" tIns="50800" rIns="50800" bIns="50800" rtlCol="0" anchor="ctr"/>
            <a:lstStyle/>
            <a:p>
              <a:pPr algn="ctr">
                <a:lnSpc>
                  <a:spcPts val="2377"/>
                </a:lnSpc>
              </a:pPr>
              <a:endParaRPr/>
            </a:p>
          </p:txBody>
        </p:sp>
      </p:grpSp>
      <p:grpSp>
        <p:nvGrpSpPr>
          <p:cNvPr id="6" name="Group 6"/>
          <p:cNvGrpSpPr/>
          <p:nvPr/>
        </p:nvGrpSpPr>
        <p:grpSpPr>
          <a:xfrm>
            <a:off x="8216147" y="590184"/>
            <a:ext cx="8943455" cy="2087030"/>
            <a:chOff x="0" y="0"/>
            <a:chExt cx="2249203" cy="524870"/>
          </a:xfrm>
        </p:grpSpPr>
        <p:sp>
          <p:nvSpPr>
            <p:cNvPr id="7" name="Freeform 7"/>
            <p:cNvSpPr/>
            <p:nvPr/>
          </p:nvSpPr>
          <p:spPr>
            <a:xfrm>
              <a:off x="0" y="0"/>
              <a:ext cx="2249203" cy="524870"/>
            </a:xfrm>
            <a:custGeom>
              <a:avLst/>
              <a:gdLst/>
              <a:ahLst/>
              <a:cxnLst/>
              <a:rect l="l" t="t" r="r" b="b"/>
              <a:pathLst>
                <a:path w="2249203" h="524870">
                  <a:moveTo>
                    <a:pt x="14716" y="0"/>
                  </a:moveTo>
                  <a:lnTo>
                    <a:pt x="2234487" y="0"/>
                  </a:lnTo>
                  <a:cubicBezTo>
                    <a:pt x="2238390" y="0"/>
                    <a:pt x="2242133" y="1550"/>
                    <a:pt x="2244893" y="4310"/>
                  </a:cubicBezTo>
                  <a:cubicBezTo>
                    <a:pt x="2247653" y="7070"/>
                    <a:pt x="2249203" y="10813"/>
                    <a:pt x="2249203" y="14716"/>
                  </a:cubicBezTo>
                  <a:lnTo>
                    <a:pt x="2249203" y="510154"/>
                  </a:lnTo>
                  <a:cubicBezTo>
                    <a:pt x="2249203" y="514057"/>
                    <a:pt x="2247653" y="517800"/>
                    <a:pt x="2244893" y="520560"/>
                  </a:cubicBezTo>
                  <a:cubicBezTo>
                    <a:pt x="2242133" y="523320"/>
                    <a:pt x="2238390" y="524870"/>
                    <a:pt x="2234487" y="524870"/>
                  </a:cubicBezTo>
                  <a:lnTo>
                    <a:pt x="14716" y="524870"/>
                  </a:lnTo>
                  <a:cubicBezTo>
                    <a:pt x="10813" y="524870"/>
                    <a:pt x="7070" y="523320"/>
                    <a:pt x="4310" y="520560"/>
                  </a:cubicBezTo>
                  <a:cubicBezTo>
                    <a:pt x="1550" y="517800"/>
                    <a:pt x="0" y="514057"/>
                    <a:pt x="0" y="510154"/>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8" name="TextBox 8"/>
            <p:cNvSpPr txBox="1"/>
            <p:nvPr/>
          </p:nvSpPr>
          <p:spPr>
            <a:xfrm>
              <a:off x="0" y="-28575"/>
              <a:ext cx="2249203" cy="553445"/>
            </a:xfrm>
            <a:prstGeom prst="rect">
              <a:avLst/>
            </a:prstGeom>
          </p:spPr>
          <p:txBody>
            <a:bodyPr lIns="50800" tIns="50800" rIns="50800" bIns="50800" rtlCol="0" anchor="ctr"/>
            <a:lstStyle/>
            <a:p>
              <a:pPr algn="ctr">
                <a:lnSpc>
                  <a:spcPts val="2377"/>
                </a:lnSpc>
              </a:pPr>
              <a:endParaRPr/>
            </a:p>
          </p:txBody>
        </p:sp>
      </p:grpSp>
      <p:grpSp>
        <p:nvGrpSpPr>
          <p:cNvPr id="9" name="Group 9"/>
          <p:cNvGrpSpPr/>
          <p:nvPr/>
        </p:nvGrpSpPr>
        <p:grpSpPr>
          <a:xfrm>
            <a:off x="8364703" y="736930"/>
            <a:ext cx="772857" cy="703225"/>
            <a:chOff x="0" y="0"/>
            <a:chExt cx="194367" cy="176855"/>
          </a:xfrm>
        </p:grpSpPr>
        <p:sp>
          <p:nvSpPr>
            <p:cNvPr id="10" name="Freeform 10"/>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1" name="TextBox 11"/>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12" name="TextBox 12"/>
          <p:cNvSpPr txBox="1"/>
          <p:nvPr/>
        </p:nvSpPr>
        <p:spPr>
          <a:xfrm>
            <a:off x="9378798" y="1402716"/>
            <a:ext cx="7470573" cy="316535"/>
          </a:xfrm>
          <a:prstGeom prst="rect">
            <a:avLst/>
          </a:prstGeom>
        </p:spPr>
        <p:txBody>
          <a:bodyPr lIns="0" tIns="0" rIns="0" bIns="0" rtlCol="0" anchor="t">
            <a:spAutoFit/>
          </a:bodyPr>
          <a:lstStyle/>
          <a:p>
            <a:pPr algn="l">
              <a:lnSpc>
                <a:spcPts val="2577"/>
              </a:lnSpc>
            </a:pPr>
            <a:r>
              <a:rPr lang="en-US" sz="1599">
                <a:solidFill>
                  <a:srgbClr val="F7F7F8"/>
                </a:solidFill>
                <a:latin typeface="Poppins"/>
                <a:ea typeface="Poppins"/>
                <a:cs typeface="Poppins"/>
                <a:sym typeface="Poppins"/>
              </a:rPr>
              <a:t>A2InnoWave Company / Dr. Atilla Ayral</a:t>
            </a:r>
          </a:p>
        </p:txBody>
      </p:sp>
      <p:sp>
        <p:nvSpPr>
          <p:cNvPr id="13" name="TextBox 13"/>
          <p:cNvSpPr txBox="1"/>
          <p:nvPr/>
        </p:nvSpPr>
        <p:spPr>
          <a:xfrm>
            <a:off x="9378798" y="830451"/>
            <a:ext cx="4482789"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Customer</a:t>
            </a:r>
          </a:p>
        </p:txBody>
      </p:sp>
      <p:sp>
        <p:nvSpPr>
          <p:cNvPr id="14" name="TextBox 14"/>
          <p:cNvSpPr txBox="1"/>
          <p:nvPr/>
        </p:nvSpPr>
        <p:spPr>
          <a:xfrm>
            <a:off x="8326556" y="844840"/>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01</a:t>
            </a:r>
          </a:p>
        </p:txBody>
      </p:sp>
      <p:grpSp>
        <p:nvGrpSpPr>
          <p:cNvPr id="15" name="Group 15"/>
          <p:cNvGrpSpPr/>
          <p:nvPr/>
        </p:nvGrpSpPr>
        <p:grpSpPr>
          <a:xfrm>
            <a:off x="8216147" y="2930051"/>
            <a:ext cx="8943455" cy="1592207"/>
            <a:chOff x="0" y="0"/>
            <a:chExt cx="2249203" cy="400427"/>
          </a:xfrm>
        </p:grpSpPr>
        <p:sp>
          <p:nvSpPr>
            <p:cNvPr id="16" name="Freeform 16"/>
            <p:cNvSpPr/>
            <p:nvPr/>
          </p:nvSpPr>
          <p:spPr>
            <a:xfrm>
              <a:off x="0" y="0"/>
              <a:ext cx="2249203" cy="400427"/>
            </a:xfrm>
            <a:custGeom>
              <a:avLst/>
              <a:gdLst/>
              <a:ahLst/>
              <a:cxnLst/>
              <a:rect l="l" t="t" r="r" b="b"/>
              <a:pathLst>
                <a:path w="2249203" h="400427">
                  <a:moveTo>
                    <a:pt x="14716" y="0"/>
                  </a:moveTo>
                  <a:lnTo>
                    <a:pt x="2234487" y="0"/>
                  </a:lnTo>
                  <a:cubicBezTo>
                    <a:pt x="2238390" y="0"/>
                    <a:pt x="2242133" y="1550"/>
                    <a:pt x="2244893" y="4310"/>
                  </a:cubicBezTo>
                  <a:cubicBezTo>
                    <a:pt x="2247653" y="7070"/>
                    <a:pt x="2249203" y="10813"/>
                    <a:pt x="2249203" y="14716"/>
                  </a:cubicBezTo>
                  <a:lnTo>
                    <a:pt x="2249203" y="385711"/>
                  </a:lnTo>
                  <a:cubicBezTo>
                    <a:pt x="2249203" y="389614"/>
                    <a:pt x="2247653" y="393357"/>
                    <a:pt x="2244893" y="396116"/>
                  </a:cubicBezTo>
                  <a:cubicBezTo>
                    <a:pt x="2242133" y="398876"/>
                    <a:pt x="2238390" y="400427"/>
                    <a:pt x="2234487" y="400427"/>
                  </a:cubicBezTo>
                  <a:lnTo>
                    <a:pt x="14716" y="400427"/>
                  </a:lnTo>
                  <a:cubicBezTo>
                    <a:pt x="10813" y="400427"/>
                    <a:pt x="7070" y="398876"/>
                    <a:pt x="4310" y="396116"/>
                  </a:cubicBezTo>
                  <a:cubicBezTo>
                    <a:pt x="1550" y="393357"/>
                    <a:pt x="0" y="389614"/>
                    <a:pt x="0" y="385711"/>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7" name="TextBox 17"/>
            <p:cNvSpPr txBox="1"/>
            <p:nvPr/>
          </p:nvSpPr>
          <p:spPr>
            <a:xfrm>
              <a:off x="0" y="-28575"/>
              <a:ext cx="2249203" cy="429002"/>
            </a:xfrm>
            <a:prstGeom prst="rect">
              <a:avLst/>
            </a:prstGeom>
          </p:spPr>
          <p:txBody>
            <a:bodyPr lIns="50800" tIns="50800" rIns="50800" bIns="50800" rtlCol="0" anchor="ctr"/>
            <a:lstStyle/>
            <a:p>
              <a:pPr algn="ctr">
                <a:lnSpc>
                  <a:spcPts val="2377"/>
                </a:lnSpc>
              </a:pPr>
              <a:endParaRPr/>
            </a:p>
          </p:txBody>
        </p:sp>
      </p:grpSp>
      <p:grpSp>
        <p:nvGrpSpPr>
          <p:cNvPr id="18" name="Group 18"/>
          <p:cNvGrpSpPr/>
          <p:nvPr/>
        </p:nvGrpSpPr>
        <p:grpSpPr>
          <a:xfrm>
            <a:off x="8364703" y="3076798"/>
            <a:ext cx="772857" cy="703225"/>
            <a:chOff x="0" y="0"/>
            <a:chExt cx="194367" cy="176855"/>
          </a:xfrm>
        </p:grpSpPr>
        <p:sp>
          <p:nvSpPr>
            <p:cNvPr id="19" name="Freeform 19"/>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0" name="TextBox 20"/>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21" name="TextBox 21"/>
          <p:cNvSpPr txBox="1"/>
          <p:nvPr/>
        </p:nvSpPr>
        <p:spPr>
          <a:xfrm>
            <a:off x="9378798" y="3742584"/>
            <a:ext cx="7470573" cy="316535"/>
          </a:xfrm>
          <a:prstGeom prst="rect">
            <a:avLst/>
          </a:prstGeom>
        </p:spPr>
        <p:txBody>
          <a:bodyPr lIns="0" tIns="0" rIns="0" bIns="0" rtlCol="0" anchor="t">
            <a:spAutoFit/>
          </a:bodyPr>
          <a:lstStyle/>
          <a:p>
            <a:pPr algn="l">
              <a:lnSpc>
                <a:spcPts val="2577"/>
              </a:lnSpc>
            </a:pPr>
            <a:r>
              <a:rPr lang="en-US" sz="1599">
                <a:solidFill>
                  <a:srgbClr val="F7F7F8"/>
                </a:solidFill>
                <a:latin typeface="Poppins"/>
                <a:ea typeface="Poppins"/>
                <a:cs typeface="Poppins"/>
                <a:sym typeface="Poppins"/>
              </a:rPr>
              <a:t>Direct interview, task journal, use case development</a:t>
            </a:r>
          </a:p>
        </p:txBody>
      </p:sp>
      <p:sp>
        <p:nvSpPr>
          <p:cNvPr id="22" name="TextBox 22"/>
          <p:cNvSpPr txBox="1"/>
          <p:nvPr/>
        </p:nvSpPr>
        <p:spPr>
          <a:xfrm>
            <a:off x="9378798" y="3170319"/>
            <a:ext cx="5945278"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Gathering Method</a:t>
            </a:r>
          </a:p>
        </p:txBody>
      </p:sp>
      <p:sp>
        <p:nvSpPr>
          <p:cNvPr id="23" name="TextBox 23"/>
          <p:cNvSpPr txBox="1"/>
          <p:nvPr/>
        </p:nvSpPr>
        <p:spPr>
          <a:xfrm>
            <a:off x="8326556" y="3184708"/>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02</a:t>
            </a:r>
          </a:p>
        </p:txBody>
      </p:sp>
      <p:grpSp>
        <p:nvGrpSpPr>
          <p:cNvPr id="24" name="Group 24"/>
          <p:cNvGrpSpPr/>
          <p:nvPr/>
        </p:nvGrpSpPr>
        <p:grpSpPr>
          <a:xfrm>
            <a:off x="8326556" y="4598459"/>
            <a:ext cx="8943455" cy="2424467"/>
            <a:chOff x="0" y="0"/>
            <a:chExt cx="2249203" cy="609733"/>
          </a:xfrm>
        </p:grpSpPr>
        <p:sp>
          <p:nvSpPr>
            <p:cNvPr id="25" name="Freeform 25"/>
            <p:cNvSpPr/>
            <p:nvPr/>
          </p:nvSpPr>
          <p:spPr>
            <a:xfrm>
              <a:off x="0" y="0"/>
              <a:ext cx="2249203" cy="609733"/>
            </a:xfrm>
            <a:custGeom>
              <a:avLst/>
              <a:gdLst/>
              <a:ahLst/>
              <a:cxnLst/>
              <a:rect l="l" t="t" r="r" b="b"/>
              <a:pathLst>
                <a:path w="2249203" h="609733">
                  <a:moveTo>
                    <a:pt x="14716" y="0"/>
                  </a:moveTo>
                  <a:lnTo>
                    <a:pt x="2234487" y="0"/>
                  </a:lnTo>
                  <a:cubicBezTo>
                    <a:pt x="2238390" y="0"/>
                    <a:pt x="2242133" y="1550"/>
                    <a:pt x="2244893" y="4310"/>
                  </a:cubicBezTo>
                  <a:cubicBezTo>
                    <a:pt x="2247653" y="7070"/>
                    <a:pt x="2249203" y="10813"/>
                    <a:pt x="2249203" y="14716"/>
                  </a:cubicBezTo>
                  <a:lnTo>
                    <a:pt x="2249203" y="595017"/>
                  </a:lnTo>
                  <a:cubicBezTo>
                    <a:pt x="2249203" y="598920"/>
                    <a:pt x="2247653" y="602663"/>
                    <a:pt x="2244893" y="605423"/>
                  </a:cubicBezTo>
                  <a:cubicBezTo>
                    <a:pt x="2242133" y="608183"/>
                    <a:pt x="2238390" y="609733"/>
                    <a:pt x="2234487" y="609733"/>
                  </a:cubicBezTo>
                  <a:lnTo>
                    <a:pt x="14716" y="609733"/>
                  </a:lnTo>
                  <a:cubicBezTo>
                    <a:pt x="10813" y="609733"/>
                    <a:pt x="7070" y="608183"/>
                    <a:pt x="4310" y="605423"/>
                  </a:cubicBezTo>
                  <a:cubicBezTo>
                    <a:pt x="1550" y="602663"/>
                    <a:pt x="0" y="598920"/>
                    <a:pt x="0" y="595017"/>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26" name="TextBox 26"/>
            <p:cNvSpPr txBox="1"/>
            <p:nvPr/>
          </p:nvSpPr>
          <p:spPr>
            <a:xfrm>
              <a:off x="0" y="-28575"/>
              <a:ext cx="2249203" cy="638308"/>
            </a:xfrm>
            <a:prstGeom prst="rect">
              <a:avLst/>
            </a:prstGeom>
          </p:spPr>
          <p:txBody>
            <a:bodyPr lIns="50800" tIns="50800" rIns="50800" bIns="50800" rtlCol="0" anchor="ctr"/>
            <a:lstStyle/>
            <a:p>
              <a:pPr algn="ctr">
                <a:lnSpc>
                  <a:spcPts val="2377"/>
                </a:lnSpc>
              </a:pPr>
              <a:endParaRPr/>
            </a:p>
          </p:txBody>
        </p:sp>
      </p:grpSp>
      <p:grpSp>
        <p:nvGrpSpPr>
          <p:cNvPr id="27" name="Group 27"/>
          <p:cNvGrpSpPr/>
          <p:nvPr/>
        </p:nvGrpSpPr>
        <p:grpSpPr>
          <a:xfrm>
            <a:off x="8475112" y="4745205"/>
            <a:ext cx="772857" cy="703225"/>
            <a:chOff x="0" y="0"/>
            <a:chExt cx="194367" cy="176855"/>
          </a:xfrm>
        </p:grpSpPr>
        <p:sp>
          <p:nvSpPr>
            <p:cNvPr id="28" name="Freeform 28"/>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9" name="TextBox 29"/>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30" name="TextBox 30"/>
          <p:cNvSpPr txBox="1"/>
          <p:nvPr/>
        </p:nvSpPr>
        <p:spPr>
          <a:xfrm>
            <a:off x="9489207" y="5410991"/>
            <a:ext cx="7470573" cy="1611935"/>
          </a:xfrm>
          <a:prstGeom prst="rect">
            <a:avLst/>
          </a:prstGeom>
        </p:spPr>
        <p:txBody>
          <a:bodyPr lIns="0" tIns="0" rIns="0" bIns="0" rtlCol="0" anchor="t">
            <a:spAutoFit/>
          </a:bodyPr>
          <a:lstStyle/>
          <a:p>
            <a:pPr marL="345439" lvl="1" indent="-172720" algn="l">
              <a:lnSpc>
                <a:spcPts val="2577"/>
              </a:lnSpc>
              <a:buFont typeface="Arial"/>
              <a:buChar char="•"/>
            </a:pPr>
            <a:r>
              <a:rPr lang="en-US" sz="1599">
                <a:solidFill>
                  <a:srgbClr val="F7F7F8"/>
                </a:solidFill>
                <a:latin typeface="Poppins"/>
                <a:ea typeface="Poppins"/>
                <a:cs typeface="Poppins"/>
                <a:sym typeface="Poppins"/>
              </a:rPr>
              <a:t>Eliminate use of RFID cards</a:t>
            </a:r>
          </a:p>
          <a:p>
            <a:pPr marL="345439" lvl="1" indent="-172720" algn="l">
              <a:lnSpc>
                <a:spcPts val="2577"/>
              </a:lnSpc>
              <a:buFont typeface="Arial"/>
              <a:buChar char="•"/>
            </a:pPr>
            <a:r>
              <a:rPr lang="en-US" sz="1599">
                <a:solidFill>
                  <a:srgbClr val="F7F7F8"/>
                </a:solidFill>
                <a:latin typeface="Poppins"/>
                <a:ea typeface="Poppins"/>
                <a:cs typeface="Poppins"/>
                <a:sym typeface="Poppins"/>
              </a:rPr>
              <a:t>Automate entry logging</a:t>
            </a:r>
          </a:p>
          <a:p>
            <a:pPr marL="345439" lvl="1" indent="-172720" algn="l">
              <a:lnSpc>
                <a:spcPts val="2577"/>
              </a:lnSpc>
              <a:buFont typeface="Arial"/>
              <a:buChar char="•"/>
            </a:pPr>
            <a:r>
              <a:rPr lang="en-US" sz="1599">
                <a:solidFill>
                  <a:srgbClr val="F7F7F8"/>
                </a:solidFill>
                <a:latin typeface="Poppins"/>
                <a:ea typeface="Poppins"/>
                <a:cs typeface="Poppins"/>
                <a:sym typeface="Poppins"/>
              </a:rPr>
              <a:t>Secure face-based verification system</a:t>
            </a:r>
          </a:p>
          <a:p>
            <a:pPr marL="345439" lvl="1" indent="-172720" algn="l">
              <a:lnSpc>
                <a:spcPts val="2577"/>
              </a:lnSpc>
              <a:buFont typeface="Arial"/>
              <a:buChar char="•"/>
            </a:pPr>
            <a:r>
              <a:rPr lang="en-US" sz="1599">
                <a:solidFill>
                  <a:srgbClr val="F7F7F8"/>
                </a:solidFill>
                <a:latin typeface="Poppins"/>
                <a:ea typeface="Poppins"/>
                <a:cs typeface="Poppins"/>
                <a:sym typeface="Poppins"/>
              </a:rPr>
              <a:t>Admin access for managing users</a:t>
            </a:r>
          </a:p>
          <a:p>
            <a:pPr algn="l">
              <a:lnSpc>
                <a:spcPts val="2577"/>
              </a:lnSpc>
            </a:pPr>
            <a:endParaRPr lang="en-US" sz="1599">
              <a:solidFill>
                <a:srgbClr val="F7F7F8"/>
              </a:solidFill>
              <a:latin typeface="Poppins"/>
              <a:ea typeface="Poppins"/>
              <a:cs typeface="Poppins"/>
              <a:sym typeface="Poppins"/>
            </a:endParaRPr>
          </a:p>
        </p:txBody>
      </p:sp>
      <p:sp>
        <p:nvSpPr>
          <p:cNvPr id="31" name="TextBox 31"/>
          <p:cNvSpPr txBox="1"/>
          <p:nvPr/>
        </p:nvSpPr>
        <p:spPr>
          <a:xfrm>
            <a:off x="9489207" y="4838726"/>
            <a:ext cx="7880502"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Key Needs Identified</a:t>
            </a:r>
          </a:p>
        </p:txBody>
      </p:sp>
      <p:sp>
        <p:nvSpPr>
          <p:cNvPr id="32" name="TextBox 32"/>
          <p:cNvSpPr txBox="1"/>
          <p:nvPr/>
        </p:nvSpPr>
        <p:spPr>
          <a:xfrm>
            <a:off x="8436965" y="4853116"/>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03</a:t>
            </a:r>
          </a:p>
        </p:txBody>
      </p:sp>
      <p:sp>
        <p:nvSpPr>
          <p:cNvPr id="33" name="TextBox 33"/>
          <p:cNvSpPr txBox="1"/>
          <p:nvPr/>
        </p:nvSpPr>
        <p:spPr>
          <a:xfrm>
            <a:off x="1210581" y="2261874"/>
            <a:ext cx="6510947" cy="3037839"/>
          </a:xfrm>
          <a:prstGeom prst="rect">
            <a:avLst/>
          </a:prstGeom>
        </p:spPr>
        <p:txBody>
          <a:bodyPr lIns="0" tIns="0" rIns="0" bIns="0" rtlCol="0" anchor="t">
            <a:spAutoFit/>
          </a:bodyPr>
          <a:lstStyle/>
          <a:p>
            <a:pPr algn="l">
              <a:lnSpc>
                <a:spcPts val="8039"/>
              </a:lnSpc>
            </a:pPr>
            <a:r>
              <a:rPr lang="en-US" sz="6426" spc="70">
                <a:solidFill>
                  <a:srgbClr val="F7F7F8"/>
                </a:solidFill>
                <a:latin typeface="Canva Sans"/>
                <a:ea typeface="Canva Sans"/>
                <a:cs typeface="Canva Sans"/>
                <a:sym typeface="Canva Sans"/>
              </a:rPr>
              <a:t>Requirements Gathering &amp; Analysis</a:t>
            </a:r>
          </a:p>
        </p:txBody>
      </p:sp>
      <p:sp>
        <p:nvSpPr>
          <p:cNvPr id="34" name="Freeform 34"/>
          <p:cNvSpPr/>
          <p:nvPr/>
        </p:nvSpPr>
        <p:spPr>
          <a:xfrm>
            <a:off x="17397727" y="714060"/>
            <a:ext cx="181881" cy="332964"/>
          </a:xfrm>
          <a:custGeom>
            <a:avLst/>
            <a:gdLst/>
            <a:ahLst/>
            <a:cxnLst/>
            <a:rect l="l" t="t" r="r" b="b"/>
            <a:pathLst>
              <a:path w="181881" h="332964">
                <a:moveTo>
                  <a:pt x="0" y="0"/>
                </a:moveTo>
                <a:lnTo>
                  <a:pt x="181881" y="0"/>
                </a:lnTo>
                <a:lnTo>
                  <a:pt x="181881" y="332964"/>
                </a:lnTo>
                <a:lnTo>
                  <a:pt x="0" y="3329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35" name="Freeform 35"/>
          <p:cNvSpPr/>
          <p:nvPr/>
        </p:nvSpPr>
        <p:spPr>
          <a:xfrm rot="2975458">
            <a:off x="-826023" y="4924563"/>
            <a:ext cx="4957683" cy="5810988"/>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6">
              <a:extLst>
                <a:ext uri="{96DAC541-7B7A-43D3-8B79-37D633B846F1}">
                  <asvg:svgBlip xmlns:asvg="http://schemas.microsoft.com/office/drawing/2016/SVG/main" r:embed="rId7"/>
                </a:ext>
              </a:extLst>
            </a:blip>
            <a:stretch>
              <a:fillRect t="2" r="-45837" b="2462"/>
            </a:stretch>
          </a:blipFill>
        </p:spPr>
        <p:txBody>
          <a:bodyPr/>
          <a:lstStyle/>
          <a:p>
            <a:endParaRPr lang="tr-TR"/>
          </a:p>
        </p:txBody>
      </p:sp>
      <p:sp>
        <p:nvSpPr>
          <p:cNvPr id="36" name="Freeform 36"/>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8"/>
            <a:stretch>
              <a:fillRect r="-3565" b="-51879"/>
            </a:stretch>
          </a:blipFill>
        </p:spPr>
        <p:txBody>
          <a:bodyPr/>
          <a:lstStyle/>
          <a:p>
            <a:endParaRPr lang="tr-TR"/>
          </a:p>
        </p:txBody>
      </p:sp>
      <p:sp>
        <p:nvSpPr>
          <p:cNvPr id="37" name="TextBox 37"/>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Freeform 3"/>
          <p:cNvSpPr/>
          <p:nvPr/>
        </p:nvSpPr>
        <p:spPr>
          <a:xfrm>
            <a:off x="12910080" y="-1"/>
            <a:ext cx="5377916" cy="6032521"/>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t="-34020" r="-84974"/>
            </a:stretch>
          </a:blipFill>
        </p:spPr>
        <p:txBody>
          <a:bodyPr/>
          <a:lstStyle/>
          <a:p>
            <a:endParaRPr lang="tr-TR"/>
          </a:p>
        </p:txBody>
      </p:sp>
      <p:grpSp>
        <p:nvGrpSpPr>
          <p:cNvPr id="4" name="Group 4"/>
          <p:cNvGrpSpPr/>
          <p:nvPr/>
        </p:nvGrpSpPr>
        <p:grpSpPr>
          <a:xfrm>
            <a:off x="1334516" y="3770381"/>
            <a:ext cx="15618968" cy="1796131"/>
            <a:chOff x="0" y="0"/>
            <a:chExt cx="4013778" cy="461572"/>
          </a:xfrm>
        </p:grpSpPr>
        <p:sp>
          <p:nvSpPr>
            <p:cNvPr id="5" name="Freeform 5"/>
            <p:cNvSpPr/>
            <p:nvPr/>
          </p:nvSpPr>
          <p:spPr>
            <a:xfrm>
              <a:off x="0" y="0"/>
              <a:ext cx="4013778" cy="461572"/>
            </a:xfrm>
            <a:custGeom>
              <a:avLst/>
              <a:gdLst/>
              <a:ahLst/>
              <a:cxnLst/>
              <a:rect l="l" t="t" r="r" b="b"/>
              <a:pathLst>
                <a:path w="4013778" h="461572">
                  <a:moveTo>
                    <a:pt x="8426" y="0"/>
                  </a:moveTo>
                  <a:lnTo>
                    <a:pt x="4005351" y="0"/>
                  </a:lnTo>
                  <a:cubicBezTo>
                    <a:pt x="4010005" y="0"/>
                    <a:pt x="4013778" y="3773"/>
                    <a:pt x="4013778" y="8426"/>
                  </a:cubicBezTo>
                  <a:lnTo>
                    <a:pt x="4013778" y="453145"/>
                  </a:lnTo>
                  <a:cubicBezTo>
                    <a:pt x="4013778" y="455380"/>
                    <a:pt x="4012890" y="457523"/>
                    <a:pt x="4011310" y="459104"/>
                  </a:cubicBezTo>
                  <a:cubicBezTo>
                    <a:pt x="4009730" y="460684"/>
                    <a:pt x="4007586" y="461572"/>
                    <a:pt x="4005351" y="461572"/>
                  </a:cubicBezTo>
                  <a:lnTo>
                    <a:pt x="8426" y="461572"/>
                  </a:lnTo>
                  <a:cubicBezTo>
                    <a:pt x="3773" y="461572"/>
                    <a:pt x="0" y="457799"/>
                    <a:pt x="0" y="453145"/>
                  </a:cubicBezTo>
                  <a:lnTo>
                    <a:pt x="0" y="8426"/>
                  </a:lnTo>
                  <a:cubicBezTo>
                    <a:pt x="0" y="3773"/>
                    <a:pt x="3773" y="0"/>
                    <a:pt x="842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6" name="TextBox 6"/>
            <p:cNvSpPr txBox="1"/>
            <p:nvPr/>
          </p:nvSpPr>
          <p:spPr>
            <a:xfrm>
              <a:off x="0" y="-28575"/>
              <a:ext cx="4013778" cy="490147"/>
            </a:xfrm>
            <a:prstGeom prst="rect">
              <a:avLst/>
            </a:prstGeom>
          </p:spPr>
          <p:txBody>
            <a:bodyPr lIns="50800" tIns="50800" rIns="50800" bIns="50800" rtlCol="0" anchor="ctr"/>
            <a:lstStyle/>
            <a:p>
              <a:pPr algn="ctr">
                <a:lnSpc>
                  <a:spcPts val="2377"/>
                </a:lnSpc>
              </a:pPr>
              <a:endParaRPr/>
            </a:p>
          </p:txBody>
        </p:sp>
      </p:grpSp>
      <p:sp>
        <p:nvSpPr>
          <p:cNvPr id="7" name="TextBox 7"/>
          <p:cNvSpPr txBox="1"/>
          <p:nvPr/>
        </p:nvSpPr>
        <p:spPr>
          <a:xfrm>
            <a:off x="7955429" y="3974090"/>
            <a:ext cx="8998055" cy="1801520"/>
          </a:xfrm>
          <a:prstGeom prst="rect">
            <a:avLst/>
          </a:prstGeom>
        </p:spPr>
        <p:txBody>
          <a:bodyPr lIns="0" tIns="0" rIns="0" bIns="0" rtlCol="0" anchor="t">
            <a:spAutoFit/>
          </a:bodyPr>
          <a:lstStyle/>
          <a:p>
            <a:pPr marL="388620" lvl="1" indent="-194310" algn="l">
              <a:lnSpc>
                <a:spcPts val="2899"/>
              </a:lnSpc>
              <a:buFont typeface="Arial"/>
              <a:buChar char="•"/>
            </a:pPr>
            <a:r>
              <a:rPr lang="en-US" sz="1800">
                <a:solidFill>
                  <a:srgbClr val="F7F7F8"/>
                </a:solidFill>
                <a:latin typeface="Poppins"/>
                <a:ea typeface="Poppins"/>
                <a:cs typeface="Poppins"/>
                <a:sym typeface="Poppins"/>
              </a:rPr>
              <a:t>Capture face from camera</a:t>
            </a:r>
          </a:p>
          <a:p>
            <a:pPr marL="388620" lvl="1" indent="-194310" algn="l">
              <a:lnSpc>
                <a:spcPts val="2899"/>
              </a:lnSpc>
              <a:buFont typeface="Arial"/>
              <a:buChar char="•"/>
            </a:pPr>
            <a:r>
              <a:rPr lang="en-US" sz="1800">
                <a:solidFill>
                  <a:srgbClr val="F7F7F8"/>
                </a:solidFill>
                <a:latin typeface="Poppins"/>
                <a:ea typeface="Poppins"/>
                <a:cs typeface="Poppins"/>
                <a:sym typeface="Poppins"/>
              </a:rPr>
              <a:t>Match with stored data</a:t>
            </a:r>
          </a:p>
          <a:p>
            <a:pPr marL="388620" lvl="1" indent="-194310" algn="l">
              <a:lnSpc>
                <a:spcPts val="2899"/>
              </a:lnSpc>
              <a:buFont typeface="Arial"/>
              <a:buChar char="•"/>
            </a:pPr>
            <a:r>
              <a:rPr lang="en-US" sz="1800">
                <a:solidFill>
                  <a:srgbClr val="F7F7F8"/>
                </a:solidFill>
                <a:latin typeface="Poppins"/>
                <a:ea typeface="Poppins"/>
                <a:cs typeface="Poppins"/>
                <a:sym typeface="Poppins"/>
              </a:rPr>
              <a:t>Grant/deny access and log it</a:t>
            </a:r>
          </a:p>
          <a:p>
            <a:pPr marL="388620" lvl="1" indent="-194310" algn="l">
              <a:lnSpc>
                <a:spcPts val="2899"/>
              </a:lnSpc>
              <a:buFont typeface="Arial"/>
              <a:buChar char="•"/>
            </a:pPr>
            <a:r>
              <a:rPr lang="en-US" sz="1800">
                <a:solidFill>
                  <a:srgbClr val="F7F7F8"/>
                </a:solidFill>
                <a:latin typeface="Poppins"/>
                <a:ea typeface="Poppins"/>
                <a:cs typeface="Poppins"/>
                <a:sym typeface="Poppins"/>
              </a:rPr>
              <a:t>Admin can add/delete users</a:t>
            </a:r>
          </a:p>
          <a:p>
            <a:pPr algn="l">
              <a:lnSpc>
                <a:spcPts val="2899"/>
              </a:lnSpc>
            </a:pPr>
            <a:endParaRPr lang="en-US" sz="1800">
              <a:solidFill>
                <a:srgbClr val="F7F7F8"/>
              </a:solidFill>
              <a:latin typeface="Poppins"/>
              <a:ea typeface="Poppins"/>
              <a:cs typeface="Poppins"/>
              <a:sym typeface="Poppins"/>
            </a:endParaRPr>
          </a:p>
        </p:txBody>
      </p:sp>
      <p:sp>
        <p:nvSpPr>
          <p:cNvPr id="8" name="TextBox 8"/>
          <p:cNvSpPr txBox="1"/>
          <p:nvPr/>
        </p:nvSpPr>
        <p:spPr>
          <a:xfrm>
            <a:off x="2018749" y="4226804"/>
            <a:ext cx="4664678" cy="387341"/>
          </a:xfrm>
          <a:prstGeom prst="rect">
            <a:avLst/>
          </a:prstGeom>
        </p:spPr>
        <p:txBody>
          <a:bodyPr lIns="0" tIns="0" rIns="0" bIns="0" rtlCol="0" anchor="t">
            <a:spAutoFit/>
          </a:bodyPr>
          <a:lstStyle/>
          <a:p>
            <a:pPr algn="l">
              <a:lnSpc>
                <a:spcPts val="3153"/>
              </a:lnSpc>
            </a:pPr>
            <a:r>
              <a:rPr lang="en-US" sz="2534" spc="27">
                <a:solidFill>
                  <a:srgbClr val="FFFFFF"/>
                </a:solidFill>
                <a:latin typeface="Canva Sans"/>
                <a:ea typeface="Canva Sans"/>
                <a:cs typeface="Canva Sans"/>
                <a:sym typeface="Canva Sans"/>
              </a:rPr>
              <a:t>Functional Requirements</a:t>
            </a:r>
          </a:p>
        </p:txBody>
      </p:sp>
      <p:grpSp>
        <p:nvGrpSpPr>
          <p:cNvPr id="9" name="Group 9"/>
          <p:cNvGrpSpPr/>
          <p:nvPr/>
        </p:nvGrpSpPr>
        <p:grpSpPr>
          <a:xfrm>
            <a:off x="1334516" y="5952124"/>
            <a:ext cx="15618968" cy="1590044"/>
            <a:chOff x="0" y="0"/>
            <a:chExt cx="4013778" cy="408611"/>
          </a:xfrm>
        </p:grpSpPr>
        <p:sp>
          <p:nvSpPr>
            <p:cNvPr id="10" name="Freeform 10"/>
            <p:cNvSpPr/>
            <p:nvPr/>
          </p:nvSpPr>
          <p:spPr>
            <a:xfrm>
              <a:off x="0" y="0"/>
              <a:ext cx="4013778" cy="408611"/>
            </a:xfrm>
            <a:custGeom>
              <a:avLst/>
              <a:gdLst/>
              <a:ahLst/>
              <a:cxnLst/>
              <a:rect l="l" t="t" r="r" b="b"/>
              <a:pathLst>
                <a:path w="4013778" h="408611">
                  <a:moveTo>
                    <a:pt x="8426" y="0"/>
                  </a:moveTo>
                  <a:lnTo>
                    <a:pt x="4005351" y="0"/>
                  </a:lnTo>
                  <a:cubicBezTo>
                    <a:pt x="4010005" y="0"/>
                    <a:pt x="4013778" y="3773"/>
                    <a:pt x="4013778" y="8426"/>
                  </a:cubicBezTo>
                  <a:lnTo>
                    <a:pt x="4013778" y="400185"/>
                  </a:lnTo>
                  <a:cubicBezTo>
                    <a:pt x="4013778" y="404838"/>
                    <a:pt x="4010005" y="408611"/>
                    <a:pt x="4005351" y="408611"/>
                  </a:cubicBezTo>
                  <a:lnTo>
                    <a:pt x="8426" y="408611"/>
                  </a:lnTo>
                  <a:cubicBezTo>
                    <a:pt x="3773" y="408611"/>
                    <a:pt x="0" y="404838"/>
                    <a:pt x="0" y="400185"/>
                  </a:cubicBezTo>
                  <a:lnTo>
                    <a:pt x="0" y="8426"/>
                  </a:lnTo>
                  <a:cubicBezTo>
                    <a:pt x="0" y="3773"/>
                    <a:pt x="3773" y="0"/>
                    <a:pt x="842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1" name="TextBox 11"/>
            <p:cNvSpPr txBox="1"/>
            <p:nvPr/>
          </p:nvSpPr>
          <p:spPr>
            <a:xfrm>
              <a:off x="0" y="-28575"/>
              <a:ext cx="4013778" cy="437186"/>
            </a:xfrm>
            <a:prstGeom prst="rect">
              <a:avLst/>
            </a:prstGeom>
          </p:spPr>
          <p:txBody>
            <a:bodyPr lIns="50800" tIns="50800" rIns="50800" bIns="50800" rtlCol="0" anchor="ctr"/>
            <a:lstStyle/>
            <a:p>
              <a:pPr algn="ctr">
                <a:lnSpc>
                  <a:spcPts val="2377"/>
                </a:lnSpc>
              </a:pPr>
              <a:endParaRPr/>
            </a:p>
          </p:txBody>
        </p:sp>
      </p:grpSp>
      <p:sp>
        <p:nvSpPr>
          <p:cNvPr id="12" name="TextBox 12"/>
          <p:cNvSpPr txBox="1"/>
          <p:nvPr/>
        </p:nvSpPr>
        <p:spPr>
          <a:xfrm>
            <a:off x="7955429" y="6102598"/>
            <a:ext cx="8998055" cy="1439570"/>
          </a:xfrm>
          <a:prstGeom prst="rect">
            <a:avLst/>
          </a:prstGeom>
        </p:spPr>
        <p:txBody>
          <a:bodyPr lIns="0" tIns="0" rIns="0" bIns="0" rtlCol="0" anchor="t">
            <a:spAutoFit/>
          </a:bodyPr>
          <a:lstStyle/>
          <a:p>
            <a:pPr marL="388620" lvl="1" indent="-194310" algn="l">
              <a:lnSpc>
                <a:spcPts val="2899"/>
              </a:lnSpc>
              <a:buFont typeface="Arial"/>
              <a:buChar char="•"/>
            </a:pPr>
            <a:r>
              <a:rPr lang="en-US" sz="1800">
                <a:solidFill>
                  <a:srgbClr val="F7F7F8"/>
                </a:solidFill>
                <a:latin typeface="Poppins"/>
                <a:ea typeface="Poppins"/>
                <a:cs typeface="Poppins"/>
                <a:sym typeface="Poppins"/>
              </a:rPr>
              <a:t>Face detection in &lt;2 seconds</a:t>
            </a:r>
          </a:p>
          <a:p>
            <a:pPr marL="388620" lvl="1" indent="-194310" algn="l">
              <a:lnSpc>
                <a:spcPts val="2899"/>
              </a:lnSpc>
              <a:buFont typeface="Arial"/>
              <a:buChar char="•"/>
            </a:pPr>
            <a:r>
              <a:rPr lang="en-US" sz="1800">
                <a:solidFill>
                  <a:srgbClr val="F7F7F8"/>
                </a:solidFill>
                <a:latin typeface="Poppins"/>
                <a:ea typeface="Poppins"/>
                <a:cs typeface="Poppins"/>
                <a:sym typeface="Poppins"/>
              </a:rPr>
              <a:t>Secure, offline-capable system</a:t>
            </a:r>
          </a:p>
          <a:p>
            <a:pPr marL="388620" lvl="1" indent="-194310" algn="l">
              <a:lnSpc>
                <a:spcPts val="2899"/>
              </a:lnSpc>
              <a:buFont typeface="Arial"/>
              <a:buChar char="•"/>
            </a:pPr>
            <a:r>
              <a:rPr lang="en-US" sz="1800">
                <a:solidFill>
                  <a:srgbClr val="F7F7F8"/>
                </a:solidFill>
                <a:latin typeface="Poppins"/>
                <a:ea typeface="Poppins"/>
                <a:cs typeface="Poppins"/>
                <a:sym typeface="Poppins"/>
              </a:rPr>
              <a:t>Usable with minimal training</a:t>
            </a:r>
          </a:p>
          <a:p>
            <a:pPr algn="l">
              <a:lnSpc>
                <a:spcPts val="2899"/>
              </a:lnSpc>
            </a:pPr>
            <a:endParaRPr lang="en-US" sz="1800">
              <a:solidFill>
                <a:srgbClr val="F7F7F8"/>
              </a:solidFill>
              <a:latin typeface="Poppins"/>
              <a:ea typeface="Poppins"/>
              <a:cs typeface="Poppins"/>
              <a:sym typeface="Poppins"/>
            </a:endParaRPr>
          </a:p>
        </p:txBody>
      </p:sp>
      <p:sp>
        <p:nvSpPr>
          <p:cNvPr id="13" name="TextBox 13"/>
          <p:cNvSpPr txBox="1"/>
          <p:nvPr/>
        </p:nvSpPr>
        <p:spPr>
          <a:xfrm>
            <a:off x="2142683" y="6414997"/>
            <a:ext cx="4856867" cy="387341"/>
          </a:xfrm>
          <a:prstGeom prst="rect">
            <a:avLst/>
          </a:prstGeom>
        </p:spPr>
        <p:txBody>
          <a:bodyPr lIns="0" tIns="0" rIns="0" bIns="0" rtlCol="0" anchor="t">
            <a:spAutoFit/>
          </a:bodyPr>
          <a:lstStyle/>
          <a:p>
            <a:pPr algn="l">
              <a:lnSpc>
                <a:spcPts val="3153"/>
              </a:lnSpc>
            </a:pPr>
            <a:r>
              <a:rPr lang="en-US" sz="2534" spc="27">
                <a:solidFill>
                  <a:srgbClr val="FFFFFF"/>
                </a:solidFill>
                <a:latin typeface="Canva Sans"/>
                <a:ea typeface="Canva Sans"/>
                <a:cs typeface="Canva Sans"/>
                <a:sym typeface="Canva Sans"/>
              </a:rPr>
              <a:t>Non-Functional Requirements</a:t>
            </a:r>
          </a:p>
        </p:txBody>
      </p:sp>
      <p:sp>
        <p:nvSpPr>
          <p:cNvPr id="14" name="TextBox 14"/>
          <p:cNvSpPr txBox="1"/>
          <p:nvPr/>
        </p:nvSpPr>
        <p:spPr>
          <a:xfrm>
            <a:off x="1334516" y="1961548"/>
            <a:ext cx="15924784" cy="932782"/>
          </a:xfrm>
          <a:prstGeom prst="rect">
            <a:avLst/>
          </a:prstGeom>
        </p:spPr>
        <p:txBody>
          <a:bodyPr lIns="0" tIns="0" rIns="0" bIns="0" rtlCol="0" anchor="t">
            <a:spAutoFit/>
          </a:bodyPr>
          <a:lstStyle/>
          <a:p>
            <a:pPr algn="l">
              <a:lnSpc>
                <a:spcPts val="7487"/>
              </a:lnSpc>
            </a:pPr>
            <a:r>
              <a:rPr lang="en-US" sz="5985" spc="65">
                <a:solidFill>
                  <a:srgbClr val="F7F7F8"/>
                </a:solidFill>
                <a:latin typeface="Canva Sans"/>
                <a:ea typeface="Canva Sans"/>
                <a:cs typeface="Canva Sans"/>
                <a:sym typeface="Canva Sans"/>
              </a:rPr>
              <a:t>Software Requirements Specification</a:t>
            </a:r>
          </a:p>
        </p:txBody>
      </p:sp>
      <p:grpSp>
        <p:nvGrpSpPr>
          <p:cNvPr id="15" name="Group 15"/>
          <p:cNvGrpSpPr/>
          <p:nvPr/>
        </p:nvGrpSpPr>
        <p:grpSpPr>
          <a:xfrm>
            <a:off x="0" y="10012724"/>
            <a:ext cx="18288000" cy="274276"/>
            <a:chOff x="0" y="0"/>
            <a:chExt cx="4816593" cy="72237"/>
          </a:xfrm>
        </p:grpSpPr>
        <p:sp>
          <p:nvSpPr>
            <p:cNvPr id="16" name="Freeform 16"/>
            <p:cNvSpPr/>
            <p:nvPr/>
          </p:nvSpPr>
          <p:spPr>
            <a:xfrm>
              <a:off x="0" y="0"/>
              <a:ext cx="4816592" cy="72237"/>
            </a:xfrm>
            <a:custGeom>
              <a:avLst/>
              <a:gdLst/>
              <a:ahLst/>
              <a:cxnLst/>
              <a:rect l="l" t="t" r="r" b="b"/>
              <a:pathLst>
                <a:path w="4816592" h="72237">
                  <a:moveTo>
                    <a:pt x="0" y="0"/>
                  </a:moveTo>
                  <a:lnTo>
                    <a:pt x="4816592" y="0"/>
                  </a:lnTo>
                  <a:lnTo>
                    <a:pt x="4816592" y="72237"/>
                  </a:lnTo>
                  <a:lnTo>
                    <a:pt x="0" y="72237"/>
                  </a:ln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7" name="TextBox 17"/>
            <p:cNvSpPr txBox="1"/>
            <p:nvPr/>
          </p:nvSpPr>
          <p:spPr>
            <a:xfrm>
              <a:off x="0" y="-28575"/>
              <a:ext cx="4816593" cy="100812"/>
            </a:xfrm>
            <a:prstGeom prst="rect">
              <a:avLst/>
            </a:prstGeom>
          </p:spPr>
          <p:txBody>
            <a:bodyPr lIns="50800" tIns="50800" rIns="50800" bIns="50800" rtlCol="0" anchor="ctr"/>
            <a:lstStyle/>
            <a:p>
              <a:pPr algn="ctr">
                <a:lnSpc>
                  <a:spcPts val="2377"/>
                </a:lnSpc>
              </a:pPr>
              <a:endParaRPr/>
            </a:p>
          </p:txBody>
        </p:sp>
      </p:grpSp>
      <p:sp>
        <p:nvSpPr>
          <p:cNvPr id="18" name="Freeform 18"/>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6"/>
            <a:stretch>
              <a:fillRect r="-3565" b="-51879"/>
            </a:stretch>
          </a:blipFill>
        </p:spPr>
        <p:txBody>
          <a:bodyPr/>
          <a:lstStyle/>
          <a:p>
            <a:endParaRPr lang="tr-TR"/>
          </a:p>
        </p:txBody>
      </p:sp>
      <p:sp>
        <p:nvSpPr>
          <p:cNvPr id="19" name="TextBox 19"/>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sp>
        <p:nvSpPr>
          <p:cNvPr id="3" name="Freeform 3"/>
          <p:cNvSpPr/>
          <p:nvPr/>
        </p:nvSpPr>
        <p:spPr>
          <a:xfrm>
            <a:off x="0" y="6167372"/>
            <a:ext cx="6943952" cy="4134186"/>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l="-43258" b="-95560"/>
            </a:stretch>
          </a:blipFill>
        </p:spPr>
        <p:txBody>
          <a:bodyPr/>
          <a:lstStyle/>
          <a:p>
            <a:endParaRPr lang="tr-TR"/>
          </a:p>
        </p:txBody>
      </p:sp>
      <p:grpSp>
        <p:nvGrpSpPr>
          <p:cNvPr id="4" name="Group 4"/>
          <p:cNvGrpSpPr/>
          <p:nvPr/>
        </p:nvGrpSpPr>
        <p:grpSpPr>
          <a:xfrm>
            <a:off x="1382584" y="5010840"/>
            <a:ext cx="4982938" cy="4026811"/>
            <a:chOff x="0" y="0"/>
            <a:chExt cx="1280520" cy="1034814"/>
          </a:xfrm>
        </p:grpSpPr>
        <p:sp>
          <p:nvSpPr>
            <p:cNvPr id="5" name="Freeform 5"/>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6" name="TextBox 6"/>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grpSp>
        <p:nvGrpSpPr>
          <p:cNvPr id="7" name="Group 7"/>
          <p:cNvGrpSpPr/>
          <p:nvPr/>
        </p:nvGrpSpPr>
        <p:grpSpPr>
          <a:xfrm>
            <a:off x="6654481" y="5010840"/>
            <a:ext cx="4982938" cy="4026811"/>
            <a:chOff x="0" y="0"/>
            <a:chExt cx="1280520" cy="1034814"/>
          </a:xfrm>
        </p:grpSpPr>
        <p:sp>
          <p:nvSpPr>
            <p:cNvPr id="8" name="Freeform 8"/>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9" name="TextBox 9"/>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sp>
        <p:nvSpPr>
          <p:cNvPr id="10" name="Freeform 10"/>
          <p:cNvSpPr/>
          <p:nvPr/>
        </p:nvSpPr>
        <p:spPr>
          <a:xfrm>
            <a:off x="12708815" y="-1"/>
            <a:ext cx="5579185" cy="5291747"/>
          </a:xfrm>
          <a:custGeom>
            <a:avLst/>
            <a:gdLst/>
            <a:ahLst/>
            <a:cxnLst/>
            <a:rect l="l" t="t" r="r" b="b"/>
            <a:pathLst>
              <a:path w="9947736" h="8084796">
                <a:moveTo>
                  <a:pt x="0" y="0"/>
                </a:moveTo>
                <a:lnTo>
                  <a:pt x="9947736" y="0"/>
                </a:lnTo>
                <a:lnTo>
                  <a:pt x="9947736" y="8084797"/>
                </a:lnTo>
                <a:lnTo>
                  <a:pt x="0" y="8084797"/>
                </a:lnTo>
                <a:lnTo>
                  <a:pt x="0" y="0"/>
                </a:lnTo>
                <a:close/>
              </a:path>
            </a:pathLst>
          </a:custGeom>
          <a:blipFill>
            <a:blip r:embed="rId4">
              <a:extLst>
                <a:ext uri="{96DAC541-7B7A-43D3-8B79-37D633B846F1}">
                  <asvg:svgBlip xmlns:asvg="http://schemas.microsoft.com/office/drawing/2016/SVG/main" r:embed="rId5"/>
                </a:ext>
              </a:extLst>
            </a:blip>
            <a:stretch>
              <a:fillRect l="-1" t="-52782" r="-78301"/>
            </a:stretch>
          </a:blipFill>
        </p:spPr>
        <p:txBody>
          <a:bodyPr/>
          <a:lstStyle/>
          <a:p>
            <a:endParaRPr lang="tr-TR"/>
          </a:p>
        </p:txBody>
      </p:sp>
      <p:grpSp>
        <p:nvGrpSpPr>
          <p:cNvPr id="11" name="Group 11"/>
          <p:cNvGrpSpPr/>
          <p:nvPr/>
        </p:nvGrpSpPr>
        <p:grpSpPr>
          <a:xfrm>
            <a:off x="11922479" y="5010840"/>
            <a:ext cx="4982938" cy="4026811"/>
            <a:chOff x="0" y="0"/>
            <a:chExt cx="1280520" cy="1034814"/>
          </a:xfrm>
        </p:grpSpPr>
        <p:sp>
          <p:nvSpPr>
            <p:cNvPr id="12" name="Freeform 12"/>
            <p:cNvSpPr/>
            <p:nvPr/>
          </p:nvSpPr>
          <p:spPr>
            <a:xfrm>
              <a:off x="0" y="0"/>
              <a:ext cx="1280520" cy="1034814"/>
            </a:xfrm>
            <a:custGeom>
              <a:avLst/>
              <a:gdLst/>
              <a:ahLst/>
              <a:cxnLst/>
              <a:rect l="l" t="t" r="r" b="b"/>
              <a:pathLst>
                <a:path w="1280520" h="1034814">
                  <a:moveTo>
                    <a:pt x="26413" y="0"/>
                  </a:moveTo>
                  <a:lnTo>
                    <a:pt x="1254108" y="0"/>
                  </a:lnTo>
                  <a:cubicBezTo>
                    <a:pt x="1261113" y="0"/>
                    <a:pt x="1267831" y="2783"/>
                    <a:pt x="1272784" y="7736"/>
                  </a:cubicBezTo>
                  <a:cubicBezTo>
                    <a:pt x="1277738" y="12689"/>
                    <a:pt x="1280520" y="19408"/>
                    <a:pt x="1280520" y="26413"/>
                  </a:cubicBezTo>
                  <a:lnTo>
                    <a:pt x="1280520" y="1008401"/>
                  </a:lnTo>
                  <a:cubicBezTo>
                    <a:pt x="1280520" y="1015406"/>
                    <a:pt x="1277738" y="1022124"/>
                    <a:pt x="1272784" y="1027078"/>
                  </a:cubicBezTo>
                  <a:cubicBezTo>
                    <a:pt x="1267831" y="1032031"/>
                    <a:pt x="1261113" y="1034814"/>
                    <a:pt x="1254108" y="1034814"/>
                  </a:cubicBezTo>
                  <a:lnTo>
                    <a:pt x="26413" y="1034814"/>
                  </a:lnTo>
                  <a:cubicBezTo>
                    <a:pt x="19408" y="1034814"/>
                    <a:pt x="12689" y="1032031"/>
                    <a:pt x="7736" y="1027078"/>
                  </a:cubicBezTo>
                  <a:cubicBezTo>
                    <a:pt x="2783" y="1022124"/>
                    <a:pt x="0" y="1015406"/>
                    <a:pt x="0" y="1008401"/>
                  </a:cubicBezTo>
                  <a:lnTo>
                    <a:pt x="0" y="26413"/>
                  </a:lnTo>
                  <a:cubicBezTo>
                    <a:pt x="0" y="19408"/>
                    <a:pt x="2783" y="12689"/>
                    <a:pt x="7736" y="7736"/>
                  </a:cubicBezTo>
                  <a:cubicBezTo>
                    <a:pt x="12689" y="2783"/>
                    <a:pt x="19408" y="0"/>
                    <a:pt x="26413"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3" name="TextBox 13"/>
            <p:cNvSpPr txBox="1"/>
            <p:nvPr/>
          </p:nvSpPr>
          <p:spPr>
            <a:xfrm>
              <a:off x="0" y="-28575"/>
              <a:ext cx="1280520" cy="1063389"/>
            </a:xfrm>
            <a:prstGeom prst="rect">
              <a:avLst/>
            </a:prstGeom>
          </p:spPr>
          <p:txBody>
            <a:bodyPr lIns="50800" tIns="50800" rIns="50800" bIns="50800" rtlCol="0" anchor="ctr"/>
            <a:lstStyle/>
            <a:p>
              <a:pPr algn="ctr">
                <a:lnSpc>
                  <a:spcPts val="2377"/>
                </a:lnSpc>
              </a:pPr>
              <a:endParaRPr/>
            </a:p>
          </p:txBody>
        </p:sp>
      </p:grpSp>
      <p:grpSp>
        <p:nvGrpSpPr>
          <p:cNvPr id="14" name="Group 14"/>
          <p:cNvGrpSpPr/>
          <p:nvPr/>
        </p:nvGrpSpPr>
        <p:grpSpPr>
          <a:xfrm>
            <a:off x="1382584" y="4914203"/>
            <a:ext cx="4982938" cy="449657"/>
            <a:chOff x="0" y="0"/>
            <a:chExt cx="1403257" cy="126629"/>
          </a:xfrm>
        </p:grpSpPr>
        <p:sp>
          <p:nvSpPr>
            <p:cNvPr id="15" name="Freeform 15"/>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6" name="TextBox 16"/>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grpSp>
        <p:nvGrpSpPr>
          <p:cNvPr id="17" name="Group 17"/>
          <p:cNvGrpSpPr/>
          <p:nvPr/>
        </p:nvGrpSpPr>
        <p:grpSpPr>
          <a:xfrm>
            <a:off x="6654481" y="4914203"/>
            <a:ext cx="4982938" cy="449657"/>
            <a:chOff x="0" y="0"/>
            <a:chExt cx="1403257" cy="126629"/>
          </a:xfrm>
        </p:grpSpPr>
        <p:sp>
          <p:nvSpPr>
            <p:cNvPr id="18" name="Freeform 18"/>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9" name="TextBox 19"/>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grpSp>
        <p:nvGrpSpPr>
          <p:cNvPr id="20" name="Group 20"/>
          <p:cNvGrpSpPr/>
          <p:nvPr/>
        </p:nvGrpSpPr>
        <p:grpSpPr>
          <a:xfrm>
            <a:off x="11922479" y="4914203"/>
            <a:ext cx="4982938" cy="449657"/>
            <a:chOff x="0" y="0"/>
            <a:chExt cx="1403257" cy="126629"/>
          </a:xfrm>
        </p:grpSpPr>
        <p:sp>
          <p:nvSpPr>
            <p:cNvPr id="21" name="Freeform 21"/>
            <p:cNvSpPr/>
            <p:nvPr/>
          </p:nvSpPr>
          <p:spPr>
            <a:xfrm>
              <a:off x="0" y="0"/>
              <a:ext cx="1403257" cy="126629"/>
            </a:xfrm>
            <a:custGeom>
              <a:avLst/>
              <a:gdLst/>
              <a:ahLst/>
              <a:cxnLst/>
              <a:rect l="l" t="t" r="r" b="b"/>
              <a:pathLst>
                <a:path w="1403257" h="126629">
                  <a:moveTo>
                    <a:pt x="63315" y="0"/>
                  </a:moveTo>
                  <a:lnTo>
                    <a:pt x="1339943" y="0"/>
                  </a:lnTo>
                  <a:cubicBezTo>
                    <a:pt x="1374910" y="0"/>
                    <a:pt x="1403257" y="28347"/>
                    <a:pt x="1403257" y="63315"/>
                  </a:cubicBezTo>
                  <a:lnTo>
                    <a:pt x="1403257" y="63315"/>
                  </a:lnTo>
                  <a:cubicBezTo>
                    <a:pt x="1403257" y="98282"/>
                    <a:pt x="1374910" y="126629"/>
                    <a:pt x="1339943" y="126629"/>
                  </a:cubicBezTo>
                  <a:lnTo>
                    <a:pt x="63315" y="126629"/>
                  </a:lnTo>
                  <a:cubicBezTo>
                    <a:pt x="28347" y="126629"/>
                    <a:pt x="0" y="98282"/>
                    <a:pt x="0" y="63315"/>
                  </a:cubicBezTo>
                  <a:lnTo>
                    <a:pt x="0" y="63315"/>
                  </a:lnTo>
                  <a:cubicBezTo>
                    <a:pt x="0" y="28347"/>
                    <a:pt x="28347" y="0"/>
                    <a:pt x="63315"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2" name="TextBox 22"/>
            <p:cNvSpPr txBox="1"/>
            <p:nvPr/>
          </p:nvSpPr>
          <p:spPr>
            <a:xfrm>
              <a:off x="0" y="-28575"/>
              <a:ext cx="1403257" cy="155204"/>
            </a:xfrm>
            <a:prstGeom prst="rect">
              <a:avLst/>
            </a:prstGeom>
          </p:spPr>
          <p:txBody>
            <a:bodyPr lIns="50800" tIns="50800" rIns="50800" bIns="50800" rtlCol="0" anchor="ctr"/>
            <a:lstStyle/>
            <a:p>
              <a:pPr algn="ctr">
                <a:lnSpc>
                  <a:spcPts val="2377"/>
                </a:lnSpc>
              </a:pPr>
              <a:endParaRPr/>
            </a:p>
          </p:txBody>
        </p:sp>
      </p:grpSp>
      <p:sp>
        <p:nvSpPr>
          <p:cNvPr id="23" name="Freeform 23"/>
          <p:cNvSpPr/>
          <p:nvPr/>
        </p:nvSpPr>
        <p:spPr>
          <a:xfrm>
            <a:off x="17077419" y="1515830"/>
            <a:ext cx="181881" cy="332964"/>
          </a:xfrm>
          <a:custGeom>
            <a:avLst/>
            <a:gdLst/>
            <a:ahLst/>
            <a:cxnLst/>
            <a:rect l="l" t="t" r="r" b="b"/>
            <a:pathLst>
              <a:path w="181881" h="332964">
                <a:moveTo>
                  <a:pt x="0" y="0"/>
                </a:moveTo>
                <a:lnTo>
                  <a:pt x="181881" y="0"/>
                </a:lnTo>
                <a:lnTo>
                  <a:pt x="181881" y="332963"/>
                </a:lnTo>
                <a:lnTo>
                  <a:pt x="0" y="3329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sp>
        <p:nvSpPr>
          <p:cNvPr id="24" name="TextBox 24"/>
          <p:cNvSpPr txBox="1"/>
          <p:nvPr/>
        </p:nvSpPr>
        <p:spPr>
          <a:xfrm>
            <a:off x="1883170" y="6967095"/>
            <a:ext cx="3875792" cy="509309"/>
          </a:xfrm>
          <a:prstGeom prst="rect">
            <a:avLst/>
          </a:prstGeom>
        </p:spPr>
        <p:txBody>
          <a:bodyPr lIns="0" tIns="0" rIns="0" bIns="0" rtlCol="0" anchor="t">
            <a:spAutoFit/>
          </a:bodyPr>
          <a:lstStyle/>
          <a:p>
            <a:pPr algn="l">
              <a:lnSpc>
                <a:spcPts val="2060"/>
              </a:lnSpc>
            </a:pPr>
            <a:r>
              <a:rPr lang="en-US" sz="1309">
                <a:solidFill>
                  <a:srgbClr val="F7F7F8"/>
                </a:solidFill>
                <a:latin typeface="Poppins"/>
                <a:ea typeface="Poppins"/>
                <a:cs typeface="Poppins"/>
                <a:sym typeface="Poppins"/>
              </a:rPr>
              <a:t> Includes FaceRecognition, AccessControl, Employee, AccessLog, DatabaseManager</a:t>
            </a:r>
          </a:p>
        </p:txBody>
      </p:sp>
      <p:sp>
        <p:nvSpPr>
          <p:cNvPr id="25" name="TextBox 25"/>
          <p:cNvSpPr txBox="1"/>
          <p:nvPr/>
        </p:nvSpPr>
        <p:spPr>
          <a:xfrm>
            <a:off x="7155066" y="6967095"/>
            <a:ext cx="3875792" cy="252134"/>
          </a:xfrm>
          <a:prstGeom prst="rect">
            <a:avLst/>
          </a:prstGeom>
        </p:spPr>
        <p:txBody>
          <a:bodyPr lIns="0" tIns="0" rIns="0" bIns="0" rtlCol="0" anchor="t">
            <a:spAutoFit/>
          </a:bodyPr>
          <a:lstStyle/>
          <a:p>
            <a:pPr algn="l">
              <a:lnSpc>
                <a:spcPts val="2060"/>
              </a:lnSpc>
            </a:pPr>
            <a:r>
              <a:rPr lang="en-US" sz="1309">
                <a:solidFill>
                  <a:srgbClr val="F7F7F8"/>
                </a:solidFill>
                <a:latin typeface="Poppins"/>
                <a:ea typeface="Poppins"/>
                <a:cs typeface="Poppins"/>
                <a:sym typeface="Poppins"/>
              </a:rPr>
              <a:t> Each class is responsible for a specific task</a:t>
            </a:r>
          </a:p>
        </p:txBody>
      </p:sp>
      <p:sp>
        <p:nvSpPr>
          <p:cNvPr id="26" name="TextBox 26"/>
          <p:cNvSpPr txBox="1"/>
          <p:nvPr/>
        </p:nvSpPr>
        <p:spPr>
          <a:xfrm>
            <a:off x="12423065" y="6967095"/>
            <a:ext cx="3875792" cy="509309"/>
          </a:xfrm>
          <a:prstGeom prst="rect">
            <a:avLst/>
          </a:prstGeom>
        </p:spPr>
        <p:txBody>
          <a:bodyPr lIns="0" tIns="0" rIns="0" bIns="0" rtlCol="0" anchor="t">
            <a:spAutoFit/>
          </a:bodyPr>
          <a:lstStyle/>
          <a:p>
            <a:pPr algn="l">
              <a:lnSpc>
                <a:spcPts val="2060"/>
              </a:lnSpc>
            </a:pPr>
            <a:r>
              <a:rPr lang="en-US" sz="1309">
                <a:solidFill>
                  <a:srgbClr val="F7F7F8"/>
                </a:solidFill>
                <a:latin typeface="Poppins"/>
                <a:ea typeface="Poppins"/>
                <a:cs typeface="Poppins"/>
                <a:sym typeface="Poppins"/>
              </a:rPr>
              <a:t>Camera → Recognition → Access decision → Logging</a:t>
            </a:r>
          </a:p>
        </p:txBody>
      </p:sp>
      <p:sp>
        <p:nvSpPr>
          <p:cNvPr id="27" name="TextBox 27"/>
          <p:cNvSpPr txBox="1"/>
          <p:nvPr/>
        </p:nvSpPr>
        <p:spPr>
          <a:xfrm>
            <a:off x="1883170" y="5773018"/>
            <a:ext cx="3875792"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UML Class Diagram</a:t>
            </a:r>
          </a:p>
        </p:txBody>
      </p:sp>
      <p:sp>
        <p:nvSpPr>
          <p:cNvPr id="28" name="TextBox 28"/>
          <p:cNvSpPr txBox="1"/>
          <p:nvPr/>
        </p:nvSpPr>
        <p:spPr>
          <a:xfrm>
            <a:off x="7155066" y="5773018"/>
            <a:ext cx="3259070"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Modular Design</a:t>
            </a:r>
          </a:p>
        </p:txBody>
      </p:sp>
      <p:sp>
        <p:nvSpPr>
          <p:cNvPr id="29" name="TextBox 29"/>
          <p:cNvSpPr txBox="1"/>
          <p:nvPr/>
        </p:nvSpPr>
        <p:spPr>
          <a:xfrm>
            <a:off x="12423065" y="5773018"/>
            <a:ext cx="3259070" cy="395410"/>
          </a:xfrm>
          <a:prstGeom prst="rect">
            <a:avLst/>
          </a:prstGeom>
        </p:spPr>
        <p:txBody>
          <a:bodyPr lIns="0" tIns="0" rIns="0" bIns="0" rtlCol="0" anchor="t">
            <a:spAutoFit/>
          </a:bodyPr>
          <a:lstStyle/>
          <a:p>
            <a:pPr algn="l">
              <a:lnSpc>
                <a:spcPts val="3153"/>
              </a:lnSpc>
            </a:pPr>
            <a:r>
              <a:rPr lang="en-US" sz="2534" b="1" spc="27">
                <a:solidFill>
                  <a:srgbClr val="F7F7F8"/>
                </a:solidFill>
                <a:latin typeface="Canva Sans Bold"/>
                <a:ea typeface="Canva Sans Bold"/>
                <a:cs typeface="Canva Sans Bold"/>
                <a:sym typeface="Canva Sans Bold"/>
              </a:rPr>
              <a:t>Data Flow</a:t>
            </a:r>
          </a:p>
        </p:txBody>
      </p:sp>
      <p:sp>
        <p:nvSpPr>
          <p:cNvPr id="30" name="TextBox 30"/>
          <p:cNvSpPr txBox="1"/>
          <p:nvPr/>
        </p:nvSpPr>
        <p:spPr>
          <a:xfrm>
            <a:off x="715176" y="1991679"/>
            <a:ext cx="13337424" cy="932782"/>
          </a:xfrm>
          <a:prstGeom prst="rect">
            <a:avLst/>
          </a:prstGeom>
        </p:spPr>
        <p:txBody>
          <a:bodyPr lIns="0" tIns="0" rIns="0" bIns="0" rtlCol="0" anchor="t">
            <a:spAutoFit/>
          </a:bodyPr>
          <a:lstStyle/>
          <a:p>
            <a:pPr algn="l">
              <a:lnSpc>
                <a:spcPts val="7487"/>
              </a:lnSpc>
            </a:pPr>
            <a:r>
              <a:rPr lang="en-US" sz="5985" b="1" spc="65">
                <a:solidFill>
                  <a:srgbClr val="F7F7F8"/>
                </a:solidFill>
                <a:latin typeface="Canva Sans Bold"/>
                <a:ea typeface="Canva Sans Bold"/>
                <a:cs typeface="Canva Sans Bold"/>
                <a:sym typeface="Canva Sans Bold"/>
              </a:rPr>
              <a:t> System and Software Design</a:t>
            </a:r>
          </a:p>
        </p:txBody>
      </p:sp>
      <p:sp>
        <p:nvSpPr>
          <p:cNvPr id="31" name="Freeform 31"/>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8"/>
            <a:stretch>
              <a:fillRect r="-3565" b="-51879"/>
            </a:stretch>
          </a:blipFill>
        </p:spPr>
        <p:txBody>
          <a:bodyPr/>
          <a:lstStyle/>
          <a:p>
            <a:endParaRPr lang="tr-TR"/>
          </a:p>
        </p:txBody>
      </p:sp>
      <p:sp>
        <p:nvSpPr>
          <p:cNvPr id="32" name="TextBox 32"/>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grpSp>
        <p:nvGrpSpPr>
          <p:cNvPr id="3" name="Group 3"/>
          <p:cNvGrpSpPr/>
          <p:nvPr/>
        </p:nvGrpSpPr>
        <p:grpSpPr>
          <a:xfrm>
            <a:off x="0" y="10012724"/>
            <a:ext cx="18288000" cy="274276"/>
            <a:chOff x="0" y="0"/>
            <a:chExt cx="4816593" cy="72237"/>
          </a:xfrm>
        </p:grpSpPr>
        <p:sp>
          <p:nvSpPr>
            <p:cNvPr id="4" name="Freeform 4"/>
            <p:cNvSpPr/>
            <p:nvPr/>
          </p:nvSpPr>
          <p:spPr>
            <a:xfrm>
              <a:off x="0" y="0"/>
              <a:ext cx="4816592" cy="72237"/>
            </a:xfrm>
            <a:custGeom>
              <a:avLst/>
              <a:gdLst/>
              <a:ahLst/>
              <a:cxnLst/>
              <a:rect l="l" t="t" r="r" b="b"/>
              <a:pathLst>
                <a:path w="4816592" h="72237">
                  <a:moveTo>
                    <a:pt x="0" y="0"/>
                  </a:moveTo>
                  <a:lnTo>
                    <a:pt x="4816592" y="0"/>
                  </a:lnTo>
                  <a:lnTo>
                    <a:pt x="4816592" y="72237"/>
                  </a:lnTo>
                  <a:lnTo>
                    <a:pt x="0" y="72237"/>
                  </a:ln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5" name="TextBox 5"/>
            <p:cNvSpPr txBox="1"/>
            <p:nvPr/>
          </p:nvSpPr>
          <p:spPr>
            <a:xfrm>
              <a:off x="0" y="-28575"/>
              <a:ext cx="4816593" cy="100812"/>
            </a:xfrm>
            <a:prstGeom prst="rect">
              <a:avLst/>
            </a:prstGeom>
          </p:spPr>
          <p:txBody>
            <a:bodyPr lIns="50800" tIns="50800" rIns="50800" bIns="50800" rtlCol="0" anchor="ctr"/>
            <a:lstStyle/>
            <a:p>
              <a:pPr algn="ctr">
                <a:lnSpc>
                  <a:spcPts val="2377"/>
                </a:lnSpc>
              </a:pPr>
              <a:endParaRPr/>
            </a:p>
          </p:txBody>
        </p:sp>
      </p:grpSp>
      <p:grpSp>
        <p:nvGrpSpPr>
          <p:cNvPr id="6" name="Group 6"/>
          <p:cNvGrpSpPr/>
          <p:nvPr/>
        </p:nvGrpSpPr>
        <p:grpSpPr>
          <a:xfrm>
            <a:off x="8167290" y="1448001"/>
            <a:ext cx="8943455" cy="2702767"/>
            <a:chOff x="0" y="0"/>
            <a:chExt cx="2249203" cy="679723"/>
          </a:xfrm>
        </p:grpSpPr>
        <p:sp>
          <p:nvSpPr>
            <p:cNvPr id="7" name="Freeform 7"/>
            <p:cNvSpPr/>
            <p:nvPr/>
          </p:nvSpPr>
          <p:spPr>
            <a:xfrm>
              <a:off x="0" y="0"/>
              <a:ext cx="2249203" cy="679723"/>
            </a:xfrm>
            <a:custGeom>
              <a:avLst/>
              <a:gdLst/>
              <a:ahLst/>
              <a:cxnLst/>
              <a:rect l="l" t="t" r="r" b="b"/>
              <a:pathLst>
                <a:path w="2249203" h="679723">
                  <a:moveTo>
                    <a:pt x="14716" y="0"/>
                  </a:moveTo>
                  <a:lnTo>
                    <a:pt x="2234487" y="0"/>
                  </a:lnTo>
                  <a:cubicBezTo>
                    <a:pt x="2238390" y="0"/>
                    <a:pt x="2242133" y="1550"/>
                    <a:pt x="2244893" y="4310"/>
                  </a:cubicBezTo>
                  <a:cubicBezTo>
                    <a:pt x="2247653" y="7070"/>
                    <a:pt x="2249203" y="10813"/>
                    <a:pt x="2249203" y="14716"/>
                  </a:cubicBezTo>
                  <a:lnTo>
                    <a:pt x="2249203" y="665007"/>
                  </a:lnTo>
                  <a:cubicBezTo>
                    <a:pt x="2249203" y="668910"/>
                    <a:pt x="2247653" y="672653"/>
                    <a:pt x="2244893" y="675413"/>
                  </a:cubicBezTo>
                  <a:cubicBezTo>
                    <a:pt x="2242133" y="678173"/>
                    <a:pt x="2238390" y="679723"/>
                    <a:pt x="2234487" y="679723"/>
                  </a:cubicBezTo>
                  <a:lnTo>
                    <a:pt x="14716" y="679723"/>
                  </a:lnTo>
                  <a:cubicBezTo>
                    <a:pt x="10813" y="679723"/>
                    <a:pt x="7070" y="678173"/>
                    <a:pt x="4310" y="675413"/>
                  </a:cubicBezTo>
                  <a:cubicBezTo>
                    <a:pt x="1550" y="672653"/>
                    <a:pt x="0" y="668910"/>
                    <a:pt x="0" y="665007"/>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8" name="TextBox 8"/>
            <p:cNvSpPr txBox="1"/>
            <p:nvPr/>
          </p:nvSpPr>
          <p:spPr>
            <a:xfrm>
              <a:off x="0" y="-28575"/>
              <a:ext cx="2249203" cy="708298"/>
            </a:xfrm>
            <a:prstGeom prst="rect">
              <a:avLst/>
            </a:prstGeom>
          </p:spPr>
          <p:txBody>
            <a:bodyPr lIns="50800" tIns="50800" rIns="50800" bIns="50800" rtlCol="0" anchor="ctr"/>
            <a:lstStyle/>
            <a:p>
              <a:pPr algn="ctr">
                <a:lnSpc>
                  <a:spcPts val="2377"/>
                </a:lnSpc>
              </a:pPr>
              <a:endParaRPr/>
            </a:p>
          </p:txBody>
        </p:sp>
      </p:grpSp>
      <p:grpSp>
        <p:nvGrpSpPr>
          <p:cNvPr id="9" name="Group 9"/>
          <p:cNvGrpSpPr/>
          <p:nvPr/>
        </p:nvGrpSpPr>
        <p:grpSpPr>
          <a:xfrm>
            <a:off x="8315845" y="1594748"/>
            <a:ext cx="772857" cy="703225"/>
            <a:chOff x="0" y="0"/>
            <a:chExt cx="194367" cy="176855"/>
          </a:xfrm>
        </p:grpSpPr>
        <p:sp>
          <p:nvSpPr>
            <p:cNvPr id="10" name="Freeform 10"/>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1" name="TextBox 11"/>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12" name="TextBox 12"/>
          <p:cNvSpPr txBox="1"/>
          <p:nvPr/>
        </p:nvSpPr>
        <p:spPr>
          <a:xfrm>
            <a:off x="9329940" y="2260534"/>
            <a:ext cx="7470573" cy="1935785"/>
          </a:xfrm>
          <a:prstGeom prst="rect">
            <a:avLst/>
          </a:prstGeom>
        </p:spPr>
        <p:txBody>
          <a:bodyPr lIns="0" tIns="0" rIns="0" bIns="0" rtlCol="0" anchor="t">
            <a:spAutoFit/>
          </a:bodyPr>
          <a:lstStyle/>
          <a:p>
            <a:pPr marL="345439" lvl="1" indent="-172720" algn="l">
              <a:lnSpc>
                <a:spcPts val="2577"/>
              </a:lnSpc>
              <a:buFont typeface="Arial"/>
              <a:buChar char="•"/>
            </a:pPr>
            <a:r>
              <a:rPr lang="en-US" sz="1599">
                <a:solidFill>
                  <a:srgbClr val="F7F7F8"/>
                </a:solidFill>
                <a:latin typeface="Poppins"/>
                <a:ea typeface="Poppins"/>
                <a:cs typeface="Poppins"/>
                <a:sym typeface="Poppins"/>
              </a:rPr>
              <a:t>Python</a:t>
            </a:r>
          </a:p>
          <a:p>
            <a:pPr marL="345439" lvl="1" indent="-172720" algn="l">
              <a:lnSpc>
                <a:spcPts val="2577"/>
              </a:lnSpc>
              <a:buFont typeface="Arial"/>
              <a:buChar char="•"/>
            </a:pPr>
            <a:r>
              <a:rPr lang="en-US" sz="1599">
                <a:solidFill>
                  <a:srgbClr val="F7F7F8"/>
                </a:solidFill>
                <a:latin typeface="Poppins"/>
                <a:ea typeface="Poppins"/>
                <a:cs typeface="Poppins"/>
                <a:sym typeface="Poppins"/>
              </a:rPr>
              <a:t>OpenCV</a:t>
            </a:r>
          </a:p>
          <a:p>
            <a:pPr marL="345439" lvl="1" indent="-172720" algn="l">
              <a:lnSpc>
                <a:spcPts val="2577"/>
              </a:lnSpc>
              <a:buFont typeface="Arial"/>
              <a:buChar char="•"/>
            </a:pPr>
            <a:r>
              <a:rPr lang="en-US" sz="1599">
                <a:solidFill>
                  <a:srgbClr val="F7F7F8"/>
                </a:solidFill>
                <a:latin typeface="Poppins"/>
                <a:ea typeface="Poppins"/>
                <a:cs typeface="Poppins"/>
                <a:sym typeface="Poppins"/>
              </a:rPr>
              <a:t>face_recognition / InsightFace</a:t>
            </a:r>
          </a:p>
          <a:p>
            <a:pPr marL="345439" lvl="1" indent="-172720" algn="l">
              <a:lnSpc>
                <a:spcPts val="2577"/>
              </a:lnSpc>
              <a:buFont typeface="Arial"/>
              <a:buChar char="•"/>
            </a:pPr>
            <a:r>
              <a:rPr lang="en-US" sz="1599">
                <a:solidFill>
                  <a:srgbClr val="F7F7F8"/>
                </a:solidFill>
                <a:latin typeface="Poppins"/>
                <a:ea typeface="Poppins"/>
                <a:cs typeface="Poppins"/>
                <a:sym typeface="Poppins"/>
              </a:rPr>
              <a:t>SQLite</a:t>
            </a:r>
          </a:p>
          <a:p>
            <a:pPr marL="345439" lvl="1" indent="-172720" algn="l">
              <a:lnSpc>
                <a:spcPts val="2577"/>
              </a:lnSpc>
              <a:buFont typeface="Arial"/>
              <a:buChar char="•"/>
            </a:pPr>
            <a:r>
              <a:rPr lang="en-US" sz="1599">
                <a:solidFill>
                  <a:srgbClr val="F7F7F8"/>
                </a:solidFill>
                <a:latin typeface="Poppins"/>
                <a:ea typeface="Poppins"/>
                <a:cs typeface="Poppins"/>
                <a:sym typeface="Poppins"/>
              </a:rPr>
              <a:t>Django (admin interface)</a:t>
            </a:r>
          </a:p>
          <a:p>
            <a:pPr algn="l">
              <a:lnSpc>
                <a:spcPts val="2577"/>
              </a:lnSpc>
            </a:pPr>
            <a:endParaRPr lang="en-US" sz="1599">
              <a:solidFill>
                <a:srgbClr val="F7F7F8"/>
              </a:solidFill>
              <a:latin typeface="Poppins"/>
              <a:ea typeface="Poppins"/>
              <a:cs typeface="Poppins"/>
              <a:sym typeface="Poppins"/>
            </a:endParaRPr>
          </a:p>
        </p:txBody>
      </p:sp>
      <p:sp>
        <p:nvSpPr>
          <p:cNvPr id="13" name="TextBox 13"/>
          <p:cNvSpPr txBox="1"/>
          <p:nvPr/>
        </p:nvSpPr>
        <p:spPr>
          <a:xfrm>
            <a:off x="9329940" y="1688269"/>
            <a:ext cx="4482789"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Technologies Used</a:t>
            </a:r>
          </a:p>
        </p:txBody>
      </p:sp>
      <p:sp>
        <p:nvSpPr>
          <p:cNvPr id="14" name="TextBox 14"/>
          <p:cNvSpPr txBox="1"/>
          <p:nvPr/>
        </p:nvSpPr>
        <p:spPr>
          <a:xfrm>
            <a:off x="8277699" y="1702658"/>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01</a:t>
            </a:r>
          </a:p>
        </p:txBody>
      </p:sp>
      <p:grpSp>
        <p:nvGrpSpPr>
          <p:cNvPr id="15" name="Group 15"/>
          <p:cNvGrpSpPr/>
          <p:nvPr/>
        </p:nvGrpSpPr>
        <p:grpSpPr>
          <a:xfrm>
            <a:off x="8315845" y="4699383"/>
            <a:ext cx="8943455" cy="2424467"/>
            <a:chOff x="0" y="0"/>
            <a:chExt cx="2249203" cy="609733"/>
          </a:xfrm>
        </p:grpSpPr>
        <p:sp>
          <p:nvSpPr>
            <p:cNvPr id="16" name="Freeform 16"/>
            <p:cNvSpPr/>
            <p:nvPr/>
          </p:nvSpPr>
          <p:spPr>
            <a:xfrm>
              <a:off x="0" y="0"/>
              <a:ext cx="2249203" cy="609733"/>
            </a:xfrm>
            <a:custGeom>
              <a:avLst/>
              <a:gdLst/>
              <a:ahLst/>
              <a:cxnLst/>
              <a:rect l="l" t="t" r="r" b="b"/>
              <a:pathLst>
                <a:path w="2249203" h="609733">
                  <a:moveTo>
                    <a:pt x="14716" y="0"/>
                  </a:moveTo>
                  <a:lnTo>
                    <a:pt x="2234487" y="0"/>
                  </a:lnTo>
                  <a:cubicBezTo>
                    <a:pt x="2238390" y="0"/>
                    <a:pt x="2242133" y="1550"/>
                    <a:pt x="2244893" y="4310"/>
                  </a:cubicBezTo>
                  <a:cubicBezTo>
                    <a:pt x="2247653" y="7070"/>
                    <a:pt x="2249203" y="10813"/>
                    <a:pt x="2249203" y="14716"/>
                  </a:cubicBezTo>
                  <a:lnTo>
                    <a:pt x="2249203" y="595017"/>
                  </a:lnTo>
                  <a:cubicBezTo>
                    <a:pt x="2249203" y="598920"/>
                    <a:pt x="2247653" y="602663"/>
                    <a:pt x="2244893" y="605423"/>
                  </a:cubicBezTo>
                  <a:cubicBezTo>
                    <a:pt x="2242133" y="608183"/>
                    <a:pt x="2238390" y="609733"/>
                    <a:pt x="2234487" y="609733"/>
                  </a:cubicBezTo>
                  <a:lnTo>
                    <a:pt x="14716" y="609733"/>
                  </a:lnTo>
                  <a:cubicBezTo>
                    <a:pt x="10813" y="609733"/>
                    <a:pt x="7070" y="608183"/>
                    <a:pt x="4310" y="605423"/>
                  </a:cubicBezTo>
                  <a:cubicBezTo>
                    <a:pt x="1550" y="602663"/>
                    <a:pt x="0" y="598920"/>
                    <a:pt x="0" y="595017"/>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7" name="TextBox 17"/>
            <p:cNvSpPr txBox="1"/>
            <p:nvPr/>
          </p:nvSpPr>
          <p:spPr>
            <a:xfrm>
              <a:off x="0" y="-28575"/>
              <a:ext cx="2249203" cy="638308"/>
            </a:xfrm>
            <a:prstGeom prst="rect">
              <a:avLst/>
            </a:prstGeom>
          </p:spPr>
          <p:txBody>
            <a:bodyPr lIns="50800" tIns="50800" rIns="50800" bIns="50800" rtlCol="0" anchor="ctr"/>
            <a:lstStyle/>
            <a:p>
              <a:pPr algn="ctr">
                <a:lnSpc>
                  <a:spcPts val="2377"/>
                </a:lnSpc>
              </a:pPr>
              <a:endParaRPr/>
            </a:p>
          </p:txBody>
        </p:sp>
      </p:grpSp>
      <p:grpSp>
        <p:nvGrpSpPr>
          <p:cNvPr id="18" name="Group 18"/>
          <p:cNvGrpSpPr/>
          <p:nvPr/>
        </p:nvGrpSpPr>
        <p:grpSpPr>
          <a:xfrm>
            <a:off x="8464401" y="4846130"/>
            <a:ext cx="772857" cy="703225"/>
            <a:chOff x="0" y="0"/>
            <a:chExt cx="194367" cy="176855"/>
          </a:xfrm>
        </p:grpSpPr>
        <p:sp>
          <p:nvSpPr>
            <p:cNvPr id="19" name="Freeform 19"/>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0" name="TextBox 20"/>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21" name="TextBox 21"/>
          <p:cNvSpPr txBox="1"/>
          <p:nvPr/>
        </p:nvSpPr>
        <p:spPr>
          <a:xfrm>
            <a:off x="9478496" y="5511916"/>
            <a:ext cx="7470573" cy="1611935"/>
          </a:xfrm>
          <a:prstGeom prst="rect">
            <a:avLst/>
          </a:prstGeom>
        </p:spPr>
        <p:txBody>
          <a:bodyPr lIns="0" tIns="0" rIns="0" bIns="0" rtlCol="0" anchor="t">
            <a:spAutoFit/>
          </a:bodyPr>
          <a:lstStyle/>
          <a:p>
            <a:pPr marL="345439" lvl="1" indent="-172720" algn="l">
              <a:lnSpc>
                <a:spcPts val="2577"/>
              </a:lnSpc>
              <a:buFont typeface="Arial"/>
              <a:buChar char="•"/>
            </a:pPr>
            <a:r>
              <a:rPr lang="en-US" sz="1599">
                <a:solidFill>
                  <a:srgbClr val="F7F7F8"/>
                </a:solidFill>
                <a:latin typeface="Poppins"/>
                <a:ea typeface="Poppins"/>
                <a:cs typeface="Poppins"/>
                <a:sym typeface="Poppins"/>
              </a:rPr>
              <a:t>main.py – Live detection</a:t>
            </a:r>
          </a:p>
          <a:p>
            <a:pPr marL="345439" lvl="1" indent="-172720" algn="l">
              <a:lnSpc>
                <a:spcPts val="2577"/>
              </a:lnSpc>
              <a:buFont typeface="Arial"/>
              <a:buChar char="•"/>
            </a:pPr>
            <a:r>
              <a:rPr lang="en-US" sz="1599">
                <a:solidFill>
                  <a:srgbClr val="F7F7F8"/>
                </a:solidFill>
                <a:latin typeface="Poppins"/>
                <a:ea typeface="Poppins"/>
                <a:cs typeface="Poppins"/>
                <a:sym typeface="Poppins"/>
              </a:rPr>
              <a:t>tests.py – Unit testing framework</a:t>
            </a:r>
          </a:p>
          <a:p>
            <a:pPr marL="345439" lvl="1" indent="-172720" algn="l">
              <a:lnSpc>
                <a:spcPts val="2577"/>
              </a:lnSpc>
              <a:buFont typeface="Arial"/>
              <a:buChar char="•"/>
            </a:pPr>
            <a:r>
              <a:rPr lang="en-US" sz="1599">
                <a:solidFill>
                  <a:srgbClr val="F7F7F8"/>
                </a:solidFill>
                <a:latin typeface="Poppins"/>
                <a:ea typeface="Poppins"/>
                <a:cs typeface="Poppins"/>
                <a:sym typeface="Poppins"/>
              </a:rPr>
              <a:t>db.sqlite3 – Logging system</a:t>
            </a:r>
          </a:p>
          <a:p>
            <a:pPr marL="345439" lvl="1" indent="-172720" algn="l">
              <a:lnSpc>
                <a:spcPts val="2577"/>
              </a:lnSpc>
              <a:buFont typeface="Arial"/>
              <a:buChar char="•"/>
            </a:pPr>
            <a:r>
              <a:rPr lang="en-US" sz="1599">
                <a:solidFill>
                  <a:srgbClr val="F7F7F8"/>
                </a:solidFill>
                <a:latin typeface="Poppins"/>
                <a:ea typeface="Poppins"/>
                <a:cs typeface="Poppins"/>
                <a:sym typeface="Poppins"/>
              </a:rPr>
              <a:t>data/ – Face image storage</a:t>
            </a:r>
          </a:p>
          <a:p>
            <a:pPr algn="l">
              <a:lnSpc>
                <a:spcPts val="2577"/>
              </a:lnSpc>
            </a:pPr>
            <a:endParaRPr lang="en-US" sz="1599">
              <a:solidFill>
                <a:srgbClr val="F7F7F8"/>
              </a:solidFill>
              <a:latin typeface="Poppins"/>
              <a:ea typeface="Poppins"/>
              <a:cs typeface="Poppins"/>
              <a:sym typeface="Poppins"/>
            </a:endParaRPr>
          </a:p>
        </p:txBody>
      </p:sp>
      <p:sp>
        <p:nvSpPr>
          <p:cNvPr id="22" name="TextBox 22"/>
          <p:cNvSpPr txBox="1"/>
          <p:nvPr/>
        </p:nvSpPr>
        <p:spPr>
          <a:xfrm>
            <a:off x="9478496" y="4939651"/>
            <a:ext cx="5945278"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Modules Built</a:t>
            </a:r>
          </a:p>
        </p:txBody>
      </p:sp>
      <p:sp>
        <p:nvSpPr>
          <p:cNvPr id="23" name="TextBox 23"/>
          <p:cNvSpPr txBox="1"/>
          <p:nvPr/>
        </p:nvSpPr>
        <p:spPr>
          <a:xfrm>
            <a:off x="8426254" y="4954040"/>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02</a:t>
            </a:r>
          </a:p>
        </p:txBody>
      </p:sp>
      <p:sp>
        <p:nvSpPr>
          <p:cNvPr id="24" name="TextBox 24"/>
          <p:cNvSpPr txBox="1"/>
          <p:nvPr/>
        </p:nvSpPr>
        <p:spPr>
          <a:xfrm>
            <a:off x="1210581" y="2261874"/>
            <a:ext cx="6510947" cy="2024052"/>
          </a:xfrm>
          <a:prstGeom prst="rect">
            <a:avLst/>
          </a:prstGeom>
        </p:spPr>
        <p:txBody>
          <a:bodyPr lIns="0" tIns="0" rIns="0" bIns="0" rtlCol="0" anchor="t">
            <a:spAutoFit/>
          </a:bodyPr>
          <a:lstStyle/>
          <a:p>
            <a:pPr algn="l">
              <a:lnSpc>
                <a:spcPts val="8039"/>
              </a:lnSpc>
            </a:pPr>
            <a:r>
              <a:rPr lang="en-US" sz="6426" spc="70">
                <a:solidFill>
                  <a:srgbClr val="F7F7F8"/>
                </a:solidFill>
                <a:latin typeface="Canva Sans"/>
                <a:ea typeface="Canva Sans"/>
                <a:cs typeface="Canva Sans"/>
                <a:sym typeface="Canva Sans"/>
              </a:rPr>
              <a:t>Implementation Phase</a:t>
            </a:r>
          </a:p>
        </p:txBody>
      </p:sp>
      <p:sp>
        <p:nvSpPr>
          <p:cNvPr id="25" name="Freeform 25"/>
          <p:cNvSpPr/>
          <p:nvPr/>
        </p:nvSpPr>
        <p:spPr>
          <a:xfrm>
            <a:off x="17497281" y="695736"/>
            <a:ext cx="181881" cy="332964"/>
          </a:xfrm>
          <a:custGeom>
            <a:avLst/>
            <a:gdLst/>
            <a:ahLst/>
            <a:cxnLst/>
            <a:rect l="l" t="t" r="r" b="b"/>
            <a:pathLst>
              <a:path w="181881" h="332964">
                <a:moveTo>
                  <a:pt x="0" y="0"/>
                </a:moveTo>
                <a:lnTo>
                  <a:pt x="181882" y="0"/>
                </a:lnTo>
                <a:lnTo>
                  <a:pt x="181882" y="332964"/>
                </a:lnTo>
                <a:lnTo>
                  <a:pt x="0" y="3329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26" name="Freeform 26"/>
          <p:cNvSpPr/>
          <p:nvPr/>
        </p:nvSpPr>
        <p:spPr>
          <a:xfrm rot="5400000">
            <a:off x="179223" y="3149275"/>
            <a:ext cx="6565342" cy="7353391"/>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6">
              <a:extLst>
                <a:ext uri="{96DAC541-7B7A-43D3-8B79-37D633B846F1}">
                  <asvg:svgBlip xmlns:asvg="http://schemas.microsoft.com/office/drawing/2016/SVG/main" r:embed="rId7"/>
                </a:ext>
              </a:extLst>
            </a:blip>
            <a:stretch>
              <a:fillRect l="19132" t="-13248" r="-36774" b="3302"/>
            </a:stretch>
          </a:blipFill>
        </p:spPr>
        <p:txBody>
          <a:bodyPr/>
          <a:lstStyle/>
          <a:p>
            <a:endParaRPr lang="tr-TR"/>
          </a:p>
        </p:txBody>
      </p:sp>
      <p:sp>
        <p:nvSpPr>
          <p:cNvPr id="27" name="Freeform 27"/>
          <p:cNvSpPr/>
          <p:nvPr/>
        </p:nvSpPr>
        <p:spPr>
          <a:xfrm>
            <a:off x="803755" y="877529"/>
            <a:ext cx="1426074" cy="666661"/>
          </a:xfrm>
          <a:custGeom>
            <a:avLst/>
            <a:gdLst/>
            <a:ahLst/>
            <a:cxnLst/>
            <a:rect l="l" t="t" r="r" b="b"/>
            <a:pathLst>
              <a:path w="1426074" h="666661">
                <a:moveTo>
                  <a:pt x="0" y="0"/>
                </a:moveTo>
                <a:lnTo>
                  <a:pt x="1426073" y="0"/>
                </a:lnTo>
                <a:lnTo>
                  <a:pt x="1426073" y="666661"/>
                </a:lnTo>
                <a:lnTo>
                  <a:pt x="0" y="666661"/>
                </a:lnTo>
                <a:lnTo>
                  <a:pt x="0" y="0"/>
                </a:lnTo>
                <a:close/>
              </a:path>
            </a:pathLst>
          </a:custGeom>
          <a:blipFill>
            <a:blip r:embed="rId8"/>
            <a:stretch>
              <a:fillRect r="-3565" b="-51879"/>
            </a:stretch>
          </a:blipFill>
        </p:spPr>
        <p:txBody>
          <a:bodyPr/>
          <a:lstStyle/>
          <a:p>
            <a:endParaRPr lang="tr-TR"/>
          </a:p>
        </p:txBody>
      </p:sp>
      <p:sp>
        <p:nvSpPr>
          <p:cNvPr id="28" name="TextBox 28"/>
          <p:cNvSpPr txBox="1"/>
          <p:nvPr/>
        </p:nvSpPr>
        <p:spPr>
          <a:xfrm>
            <a:off x="2229828" y="1051192"/>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tr-TR"/>
          </a:p>
        </p:txBody>
      </p:sp>
      <p:grpSp>
        <p:nvGrpSpPr>
          <p:cNvPr id="3" name="Group 3"/>
          <p:cNvGrpSpPr/>
          <p:nvPr/>
        </p:nvGrpSpPr>
        <p:grpSpPr>
          <a:xfrm>
            <a:off x="0" y="10012724"/>
            <a:ext cx="18288000" cy="274276"/>
            <a:chOff x="0" y="0"/>
            <a:chExt cx="4816593" cy="72237"/>
          </a:xfrm>
        </p:grpSpPr>
        <p:sp>
          <p:nvSpPr>
            <p:cNvPr id="4" name="Freeform 4"/>
            <p:cNvSpPr/>
            <p:nvPr/>
          </p:nvSpPr>
          <p:spPr>
            <a:xfrm>
              <a:off x="0" y="0"/>
              <a:ext cx="4816592" cy="72237"/>
            </a:xfrm>
            <a:custGeom>
              <a:avLst/>
              <a:gdLst/>
              <a:ahLst/>
              <a:cxnLst/>
              <a:rect l="l" t="t" r="r" b="b"/>
              <a:pathLst>
                <a:path w="4816592" h="72237">
                  <a:moveTo>
                    <a:pt x="0" y="0"/>
                  </a:moveTo>
                  <a:lnTo>
                    <a:pt x="4816592" y="0"/>
                  </a:lnTo>
                  <a:lnTo>
                    <a:pt x="4816592" y="72237"/>
                  </a:lnTo>
                  <a:lnTo>
                    <a:pt x="0" y="72237"/>
                  </a:ln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5" name="TextBox 5"/>
            <p:cNvSpPr txBox="1"/>
            <p:nvPr/>
          </p:nvSpPr>
          <p:spPr>
            <a:xfrm>
              <a:off x="0" y="-28575"/>
              <a:ext cx="4816593" cy="100812"/>
            </a:xfrm>
            <a:prstGeom prst="rect">
              <a:avLst/>
            </a:prstGeom>
          </p:spPr>
          <p:txBody>
            <a:bodyPr lIns="50800" tIns="50800" rIns="50800" bIns="50800" rtlCol="0" anchor="ctr"/>
            <a:lstStyle/>
            <a:p>
              <a:pPr algn="ctr">
                <a:lnSpc>
                  <a:spcPts val="2377"/>
                </a:lnSpc>
              </a:pPr>
              <a:endParaRPr/>
            </a:p>
          </p:txBody>
        </p:sp>
      </p:grpSp>
      <p:grpSp>
        <p:nvGrpSpPr>
          <p:cNvPr id="6" name="Group 6"/>
          <p:cNvGrpSpPr/>
          <p:nvPr/>
        </p:nvGrpSpPr>
        <p:grpSpPr>
          <a:xfrm>
            <a:off x="8167290" y="1448001"/>
            <a:ext cx="8943455" cy="1938866"/>
            <a:chOff x="0" y="0"/>
            <a:chExt cx="2249203" cy="487608"/>
          </a:xfrm>
        </p:grpSpPr>
        <p:sp>
          <p:nvSpPr>
            <p:cNvPr id="7" name="Freeform 7"/>
            <p:cNvSpPr/>
            <p:nvPr/>
          </p:nvSpPr>
          <p:spPr>
            <a:xfrm>
              <a:off x="0" y="0"/>
              <a:ext cx="2249203" cy="487608"/>
            </a:xfrm>
            <a:custGeom>
              <a:avLst/>
              <a:gdLst/>
              <a:ahLst/>
              <a:cxnLst/>
              <a:rect l="l" t="t" r="r" b="b"/>
              <a:pathLst>
                <a:path w="2249203" h="487608">
                  <a:moveTo>
                    <a:pt x="14716" y="0"/>
                  </a:moveTo>
                  <a:lnTo>
                    <a:pt x="2234487" y="0"/>
                  </a:lnTo>
                  <a:cubicBezTo>
                    <a:pt x="2238390" y="0"/>
                    <a:pt x="2242133" y="1550"/>
                    <a:pt x="2244893" y="4310"/>
                  </a:cubicBezTo>
                  <a:cubicBezTo>
                    <a:pt x="2247653" y="7070"/>
                    <a:pt x="2249203" y="10813"/>
                    <a:pt x="2249203" y="14716"/>
                  </a:cubicBezTo>
                  <a:lnTo>
                    <a:pt x="2249203" y="472892"/>
                  </a:lnTo>
                  <a:cubicBezTo>
                    <a:pt x="2249203" y="476795"/>
                    <a:pt x="2247653" y="480538"/>
                    <a:pt x="2244893" y="483298"/>
                  </a:cubicBezTo>
                  <a:cubicBezTo>
                    <a:pt x="2242133" y="486058"/>
                    <a:pt x="2238390" y="487608"/>
                    <a:pt x="2234487" y="487608"/>
                  </a:cubicBezTo>
                  <a:lnTo>
                    <a:pt x="14716" y="487608"/>
                  </a:lnTo>
                  <a:cubicBezTo>
                    <a:pt x="10813" y="487608"/>
                    <a:pt x="7070" y="486058"/>
                    <a:pt x="4310" y="483298"/>
                  </a:cubicBezTo>
                  <a:cubicBezTo>
                    <a:pt x="1550" y="480538"/>
                    <a:pt x="0" y="476795"/>
                    <a:pt x="0" y="472892"/>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8" name="TextBox 8"/>
            <p:cNvSpPr txBox="1"/>
            <p:nvPr/>
          </p:nvSpPr>
          <p:spPr>
            <a:xfrm>
              <a:off x="0" y="-28575"/>
              <a:ext cx="2249203" cy="516183"/>
            </a:xfrm>
            <a:prstGeom prst="rect">
              <a:avLst/>
            </a:prstGeom>
          </p:spPr>
          <p:txBody>
            <a:bodyPr lIns="50800" tIns="50800" rIns="50800" bIns="50800" rtlCol="0" anchor="ctr"/>
            <a:lstStyle/>
            <a:p>
              <a:pPr algn="ctr">
                <a:lnSpc>
                  <a:spcPts val="2377"/>
                </a:lnSpc>
              </a:pPr>
              <a:endParaRPr/>
            </a:p>
          </p:txBody>
        </p:sp>
      </p:grpSp>
      <p:grpSp>
        <p:nvGrpSpPr>
          <p:cNvPr id="9" name="Group 9"/>
          <p:cNvGrpSpPr/>
          <p:nvPr/>
        </p:nvGrpSpPr>
        <p:grpSpPr>
          <a:xfrm>
            <a:off x="8315845" y="1594748"/>
            <a:ext cx="772857" cy="703225"/>
            <a:chOff x="0" y="0"/>
            <a:chExt cx="194367" cy="176855"/>
          </a:xfrm>
        </p:grpSpPr>
        <p:sp>
          <p:nvSpPr>
            <p:cNvPr id="10" name="Freeform 10"/>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11" name="TextBox 11"/>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12" name="TextBox 12"/>
          <p:cNvSpPr txBox="1"/>
          <p:nvPr/>
        </p:nvSpPr>
        <p:spPr>
          <a:xfrm>
            <a:off x="9329940" y="2260534"/>
            <a:ext cx="7470573" cy="964235"/>
          </a:xfrm>
          <a:prstGeom prst="rect">
            <a:avLst/>
          </a:prstGeom>
        </p:spPr>
        <p:txBody>
          <a:bodyPr lIns="0" tIns="0" rIns="0" bIns="0" rtlCol="0" anchor="t">
            <a:spAutoFit/>
          </a:bodyPr>
          <a:lstStyle/>
          <a:p>
            <a:pPr marL="345439" lvl="1" indent="-172720" algn="l">
              <a:lnSpc>
                <a:spcPts val="2577"/>
              </a:lnSpc>
              <a:buFont typeface="Arial"/>
              <a:buChar char="•"/>
            </a:pPr>
            <a:r>
              <a:rPr lang="en-US" sz="1599">
                <a:solidFill>
                  <a:srgbClr val="F7F7F8"/>
                </a:solidFill>
                <a:latin typeface="Poppins"/>
                <a:ea typeface="Poppins"/>
                <a:cs typeface="Poppins"/>
                <a:sym typeface="Poppins"/>
              </a:rPr>
              <a:t>10 test cases prepared based on functional requirements</a:t>
            </a:r>
          </a:p>
          <a:p>
            <a:pPr marL="345439" lvl="1" indent="-172720" algn="l">
              <a:lnSpc>
                <a:spcPts val="2577"/>
              </a:lnSpc>
              <a:buFont typeface="Arial"/>
              <a:buChar char="•"/>
            </a:pPr>
            <a:r>
              <a:rPr lang="en-US" sz="1599">
                <a:solidFill>
                  <a:srgbClr val="F7F7F8"/>
                </a:solidFill>
                <a:latin typeface="Poppins"/>
                <a:ea typeface="Poppins"/>
                <a:cs typeface="Poppins"/>
                <a:sym typeface="Poppins"/>
              </a:rPr>
              <a:t>Equivalence classes &amp; boundary values defined</a:t>
            </a:r>
          </a:p>
          <a:p>
            <a:pPr algn="l">
              <a:lnSpc>
                <a:spcPts val="2577"/>
              </a:lnSpc>
            </a:pPr>
            <a:endParaRPr lang="en-US" sz="1599">
              <a:solidFill>
                <a:srgbClr val="F7F7F8"/>
              </a:solidFill>
              <a:latin typeface="Poppins"/>
              <a:ea typeface="Poppins"/>
              <a:cs typeface="Poppins"/>
              <a:sym typeface="Poppins"/>
            </a:endParaRPr>
          </a:p>
        </p:txBody>
      </p:sp>
      <p:sp>
        <p:nvSpPr>
          <p:cNvPr id="13" name="TextBox 13"/>
          <p:cNvSpPr txBox="1"/>
          <p:nvPr/>
        </p:nvSpPr>
        <p:spPr>
          <a:xfrm>
            <a:off x="9329940" y="1688269"/>
            <a:ext cx="4482789"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Black-Box Testing</a:t>
            </a:r>
          </a:p>
        </p:txBody>
      </p:sp>
      <p:sp>
        <p:nvSpPr>
          <p:cNvPr id="14" name="TextBox 14"/>
          <p:cNvSpPr txBox="1"/>
          <p:nvPr/>
        </p:nvSpPr>
        <p:spPr>
          <a:xfrm>
            <a:off x="8277699" y="1702658"/>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01</a:t>
            </a:r>
          </a:p>
        </p:txBody>
      </p:sp>
      <p:grpSp>
        <p:nvGrpSpPr>
          <p:cNvPr id="15" name="Group 15"/>
          <p:cNvGrpSpPr/>
          <p:nvPr/>
        </p:nvGrpSpPr>
        <p:grpSpPr>
          <a:xfrm>
            <a:off x="8277699" y="3931266"/>
            <a:ext cx="8943455" cy="2748317"/>
            <a:chOff x="0" y="0"/>
            <a:chExt cx="2249203" cy="691179"/>
          </a:xfrm>
        </p:grpSpPr>
        <p:sp>
          <p:nvSpPr>
            <p:cNvPr id="16" name="Freeform 16"/>
            <p:cNvSpPr/>
            <p:nvPr/>
          </p:nvSpPr>
          <p:spPr>
            <a:xfrm>
              <a:off x="0" y="0"/>
              <a:ext cx="2249203" cy="691179"/>
            </a:xfrm>
            <a:custGeom>
              <a:avLst/>
              <a:gdLst/>
              <a:ahLst/>
              <a:cxnLst/>
              <a:rect l="l" t="t" r="r" b="b"/>
              <a:pathLst>
                <a:path w="2249203" h="691179">
                  <a:moveTo>
                    <a:pt x="14716" y="0"/>
                  </a:moveTo>
                  <a:lnTo>
                    <a:pt x="2234487" y="0"/>
                  </a:lnTo>
                  <a:cubicBezTo>
                    <a:pt x="2238390" y="0"/>
                    <a:pt x="2242133" y="1550"/>
                    <a:pt x="2244893" y="4310"/>
                  </a:cubicBezTo>
                  <a:cubicBezTo>
                    <a:pt x="2247653" y="7070"/>
                    <a:pt x="2249203" y="10813"/>
                    <a:pt x="2249203" y="14716"/>
                  </a:cubicBezTo>
                  <a:lnTo>
                    <a:pt x="2249203" y="676462"/>
                  </a:lnTo>
                  <a:cubicBezTo>
                    <a:pt x="2249203" y="680365"/>
                    <a:pt x="2247653" y="684109"/>
                    <a:pt x="2244893" y="686868"/>
                  </a:cubicBezTo>
                  <a:cubicBezTo>
                    <a:pt x="2242133" y="689628"/>
                    <a:pt x="2238390" y="691179"/>
                    <a:pt x="2234487" y="691179"/>
                  </a:cubicBezTo>
                  <a:lnTo>
                    <a:pt x="14716" y="691179"/>
                  </a:lnTo>
                  <a:cubicBezTo>
                    <a:pt x="10813" y="691179"/>
                    <a:pt x="7070" y="689628"/>
                    <a:pt x="4310" y="686868"/>
                  </a:cubicBezTo>
                  <a:cubicBezTo>
                    <a:pt x="1550" y="684109"/>
                    <a:pt x="0" y="680365"/>
                    <a:pt x="0" y="676462"/>
                  </a:cubicBezTo>
                  <a:lnTo>
                    <a:pt x="0" y="14716"/>
                  </a:lnTo>
                  <a:cubicBezTo>
                    <a:pt x="0" y="10813"/>
                    <a:pt x="1550" y="7070"/>
                    <a:pt x="4310" y="4310"/>
                  </a:cubicBezTo>
                  <a:cubicBezTo>
                    <a:pt x="7070" y="1550"/>
                    <a:pt x="10813" y="0"/>
                    <a:pt x="14716" y="0"/>
                  </a:cubicBezTo>
                  <a:close/>
                </a:path>
              </a:pathLst>
            </a:custGeom>
            <a:gradFill rotWithShape="1">
              <a:gsLst>
                <a:gs pos="0">
                  <a:srgbClr val="595D6B">
                    <a:alpha val="51000"/>
                  </a:srgbClr>
                </a:gs>
                <a:gs pos="100000">
                  <a:srgbClr val="000000">
                    <a:alpha val="51000"/>
                  </a:srgbClr>
                </a:gs>
              </a:gsLst>
              <a:lin ang="5400000"/>
            </a:gradFill>
          </p:spPr>
          <p:txBody>
            <a:bodyPr/>
            <a:lstStyle/>
            <a:p>
              <a:endParaRPr lang="tr-TR"/>
            </a:p>
          </p:txBody>
        </p:sp>
        <p:sp>
          <p:nvSpPr>
            <p:cNvPr id="17" name="TextBox 17"/>
            <p:cNvSpPr txBox="1"/>
            <p:nvPr/>
          </p:nvSpPr>
          <p:spPr>
            <a:xfrm>
              <a:off x="0" y="-28575"/>
              <a:ext cx="2249203" cy="719754"/>
            </a:xfrm>
            <a:prstGeom prst="rect">
              <a:avLst/>
            </a:prstGeom>
          </p:spPr>
          <p:txBody>
            <a:bodyPr lIns="50800" tIns="50800" rIns="50800" bIns="50800" rtlCol="0" anchor="ctr"/>
            <a:lstStyle/>
            <a:p>
              <a:pPr algn="ctr">
                <a:lnSpc>
                  <a:spcPts val="2377"/>
                </a:lnSpc>
              </a:pPr>
              <a:endParaRPr/>
            </a:p>
          </p:txBody>
        </p:sp>
      </p:grpSp>
      <p:grpSp>
        <p:nvGrpSpPr>
          <p:cNvPr id="18" name="Group 18"/>
          <p:cNvGrpSpPr/>
          <p:nvPr/>
        </p:nvGrpSpPr>
        <p:grpSpPr>
          <a:xfrm>
            <a:off x="8426254" y="4078013"/>
            <a:ext cx="772857" cy="703225"/>
            <a:chOff x="0" y="0"/>
            <a:chExt cx="194367" cy="176855"/>
          </a:xfrm>
        </p:grpSpPr>
        <p:sp>
          <p:nvSpPr>
            <p:cNvPr id="19" name="Freeform 19"/>
            <p:cNvSpPr/>
            <p:nvPr/>
          </p:nvSpPr>
          <p:spPr>
            <a:xfrm>
              <a:off x="0" y="0"/>
              <a:ext cx="194367" cy="176855"/>
            </a:xfrm>
            <a:custGeom>
              <a:avLst/>
              <a:gdLst/>
              <a:ahLst/>
              <a:cxnLst/>
              <a:rect l="l" t="t" r="r" b="b"/>
              <a:pathLst>
                <a:path w="194367" h="176855">
                  <a:moveTo>
                    <a:pt x="88428" y="0"/>
                  </a:moveTo>
                  <a:lnTo>
                    <a:pt x="105939" y="0"/>
                  </a:lnTo>
                  <a:cubicBezTo>
                    <a:pt x="129392" y="0"/>
                    <a:pt x="151884" y="9316"/>
                    <a:pt x="168467" y="25900"/>
                  </a:cubicBezTo>
                  <a:cubicBezTo>
                    <a:pt x="185051" y="42483"/>
                    <a:pt x="194367" y="64975"/>
                    <a:pt x="194367" y="88428"/>
                  </a:cubicBezTo>
                  <a:lnTo>
                    <a:pt x="194367" y="88428"/>
                  </a:lnTo>
                  <a:cubicBezTo>
                    <a:pt x="194367" y="111880"/>
                    <a:pt x="185051" y="134372"/>
                    <a:pt x="168467" y="150955"/>
                  </a:cubicBezTo>
                  <a:cubicBezTo>
                    <a:pt x="151884" y="167539"/>
                    <a:pt x="129392" y="176855"/>
                    <a:pt x="105939" y="176855"/>
                  </a:cubicBezTo>
                  <a:lnTo>
                    <a:pt x="88428" y="176855"/>
                  </a:lnTo>
                  <a:cubicBezTo>
                    <a:pt x="64975" y="176855"/>
                    <a:pt x="42483" y="167539"/>
                    <a:pt x="25900" y="150955"/>
                  </a:cubicBezTo>
                  <a:cubicBezTo>
                    <a:pt x="9316" y="134372"/>
                    <a:pt x="0" y="111880"/>
                    <a:pt x="0" y="88428"/>
                  </a:cubicBezTo>
                  <a:lnTo>
                    <a:pt x="0" y="88428"/>
                  </a:lnTo>
                  <a:cubicBezTo>
                    <a:pt x="0" y="64975"/>
                    <a:pt x="9316" y="42483"/>
                    <a:pt x="25900" y="25900"/>
                  </a:cubicBezTo>
                  <a:cubicBezTo>
                    <a:pt x="42483" y="9316"/>
                    <a:pt x="64975" y="0"/>
                    <a:pt x="88428" y="0"/>
                  </a:cubicBezTo>
                  <a:close/>
                </a:path>
              </a:pathLst>
            </a:custGeom>
            <a:gradFill rotWithShape="1">
              <a:gsLst>
                <a:gs pos="0">
                  <a:srgbClr val="595D6B">
                    <a:alpha val="100000"/>
                  </a:srgbClr>
                </a:gs>
                <a:gs pos="100000">
                  <a:srgbClr val="000000">
                    <a:alpha val="100000"/>
                  </a:srgbClr>
                </a:gs>
              </a:gsLst>
              <a:lin ang="5400000"/>
            </a:gradFill>
          </p:spPr>
          <p:txBody>
            <a:bodyPr/>
            <a:lstStyle/>
            <a:p>
              <a:endParaRPr lang="tr-TR"/>
            </a:p>
          </p:txBody>
        </p:sp>
        <p:sp>
          <p:nvSpPr>
            <p:cNvPr id="20" name="TextBox 20"/>
            <p:cNvSpPr txBox="1"/>
            <p:nvPr/>
          </p:nvSpPr>
          <p:spPr>
            <a:xfrm>
              <a:off x="0" y="-28575"/>
              <a:ext cx="194367" cy="205430"/>
            </a:xfrm>
            <a:prstGeom prst="rect">
              <a:avLst/>
            </a:prstGeom>
          </p:spPr>
          <p:txBody>
            <a:bodyPr lIns="50800" tIns="50800" rIns="50800" bIns="50800" rtlCol="0" anchor="ctr"/>
            <a:lstStyle/>
            <a:p>
              <a:pPr algn="ctr">
                <a:lnSpc>
                  <a:spcPts val="2377"/>
                </a:lnSpc>
              </a:pPr>
              <a:endParaRPr/>
            </a:p>
          </p:txBody>
        </p:sp>
      </p:grpSp>
      <p:sp>
        <p:nvSpPr>
          <p:cNvPr id="21" name="TextBox 21"/>
          <p:cNvSpPr txBox="1"/>
          <p:nvPr/>
        </p:nvSpPr>
        <p:spPr>
          <a:xfrm>
            <a:off x="9440349" y="4743799"/>
            <a:ext cx="7470573" cy="1935785"/>
          </a:xfrm>
          <a:prstGeom prst="rect">
            <a:avLst/>
          </a:prstGeom>
        </p:spPr>
        <p:txBody>
          <a:bodyPr lIns="0" tIns="0" rIns="0" bIns="0" rtlCol="0" anchor="t">
            <a:spAutoFit/>
          </a:bodyPr>
          <a:lstStyle/>
          <a:p>
            <a:pPr marL="345439" lvl="1" indent="-172720" algn="l">
              <a:lnSpc>
                <a:spcPts val="2577"/>
              </a:lnSpc>
              <a:buFont typeface="Arial"/>
              <a:buChar char="•"/>
            </a:pPr>
            <a:r>
              <a:rPr lang="en-US" sz="1599">
                <a:solidFill>
                  <a:srgbClr val="F7F7F8"/>
                </a:solidFill>
                <a:latin typeface="Poppins"/>
                <a:ea typeface="Poppins"/>
                <a:cs typeface="Poppins"/>
                <a:sym typeface="Poppins"/>
              </a:rPr>
              <a:t>Face match/no match</a:t>
            </a:r>
          </a:p>
          <a:p>
            <a:pPr marL="345439" lvl="1" indent="-172720" algn="l">
              <a:lnSpc>
                <a:spcPts val="2577"/>
              </a:lnSpc>
              <a:buFont typeface="Arial"/>
              <a:buChar char="•"/>
            </a:pPr>
            <a:r>
              <a:rPr lang="en-US" sz="1599">
                <a:solidFill>
                  <a:srgbClr val="F7F7F8"/>
                </a:solidFill>
                <a:latin typeface="Poppins"/>
                <a:ea typeface="Poppins"/>
                <a:cs typeface="Poppins"/>
                <a:sym typeface="Poppins"/>
              </a:rPr>
              <a:t>Multiple faces</a:t>
            </a:r>
          </a:p>
          <a:p>
            <a:pPr marL="345439" lvl="1" indent="-172720" algn="l">
              <a:lnSpc>
                <a:spcPts val="2577"/>
              </a:lnSpc>
              <a:buFont typeface="Arial"/>
              <a:buChar char="•"/>
            </a:pPr>
            <a:r>
              <a:rPr lang="en-US" sz="1599">
                <a:solidFill>
                  <a:srgbClr val="F7F7F8"/>
                </a:solidFill>
                <a:latin typeface="Poppins"/>
                <a:ea typeface="Poppins"/>
                <a:cs typeface="Poppins"/>
                <a:sym typeface="Poppins"/>
              </a:rPr>
              <a:t>Poor lighting conditions</a:t>
            </a:r>
          </a:p>
          <a:p>
            <a:pPr marL="345439" lvl="1" indent="-172720" algn="l">
              <a:lnSpc>
                <a:spcPts val="2577"/>
              </a:lnSpc>
              <a:buFont typeface="Arial"/>
              <a:buChar char="•"/>
            </a:pPr>
            <a:r>
              <a:rPr lang="en-US" sz="1599">
                <a:solidFill>
                  <a:srgbClr val="F7F7F8"/>
                </a:solidFill>
                <a:latin typeface="Poppins"/>
                <a:ea typeface="Poppins"/>
                <a:cs typeface="Poppins"/>
                <a:sym typeface="Poppins"/>
              </a:rPr>
              <a:t>Database logging</a:t>
            </a:r>
          </a:p>
          <a:p>
            <a:pPr marL="345439" lvl="1" indent="-172720" algn="l">
              <a:lnSpc>
                <a:spcPts val="2577"/>
              </a:lnSpc>
              <a:buFont typeface="Arial"/>
              <a:buChar char="•"/>
            </a:pPr>
            <a:r>
              <a:rPr lang="en-US" sz="1599">
                <a:solidFill>
                  <a:srgbClr val="F7F7F8"/>
                </a:solidFill>
                <a:latin typeface="Poppins"/>
                <a:ea typeface="Poppins"/>
                <a:cs typeface="Poppins"/>
                <a:sym typeface="Poppins"/>
              </a:rPr>
              <a:t>Admin uploads</a:t>
            </a:r>
          </a:p>
          <a:p>
            <a:pPr algn="l">
              <a:lnSpc>
                <a:spcPts val="2577"/>
              </a:lnSpc>
            </a:pPr>
            <a:endParaRPr lang="en-US" sz="1599">
              <a:solidFill>
                <a:srgbClr val="F7F7F8"/>
              </a:solidFill>
              <a:latin typeface="Poppins"/>
              <a:ea typeface="Poppins"/>
              <a:cs typeface="Poppins"/>
              <a:sym typeface="Poppins"/>
            </a:endParaRPr>
          </a:p>
        </p:txBody>
      </p:sp>
      <p:sp>
        <p:nvSpPr>
          <p:cNvPr id="22" name="TextBox 22"/>
          <p:cNvSpPr txBox="1"/>
          <p:nvPr/>
        </p:nvSpPr>
        <p:spPr>
          <a:xfrm>
            <a:off x="9440349" y="4171534"/>
            <a:ext cx="5945278" cy="414096"/>
          </a:xfrm>
          <a:prstGeom prst="rect">
            <a:avLst/>
          </a:prstGeom>
        </p:spPr>
        <p:txBody>
          <a:bodyPr lIns="0" tIns="0" rIns="0" bIns="0" rtlCol="0" anchor="t">
            <a:spAutoFit/>
          </a:bodyPr>
          <a:lstStyle/>
          <a:p>
            <a:pPr algn="l">
              <a:lnSpc>
                <a:spcPts val="3234"/>
              </a:lnSpc>
            </a:pPr>
            <a:r>
              <a:rPr lang="en-US" sz="2599" spc="28">
                <a:solidFill>
                  <a:srgbClr val="FFFFFF"/>
                </a:solidFill>
                <a:latin typeface="Canva Sans"/>
                <a:ea typeface="Canva Sans"/>
                <a:cs typeface="Canva Sans"/>
                <a:sym typeface="Canva Sans"/>
              </a:rPr>
              <a:t>Test Focus</a:t>
            </a:r>
          </a:p>
        </p:txBody>
      </p:sp>
      <p:sp>
        <p:nvSpPr>
          <p:cNvPr id="23" name="TextBox 23"/>
          <p:cNvSpPr txBox="1"/>
          <p:nvPr/>
        </p:nvSpPr>
        <p:spPr>
          <a:xfrm>
            <a:off x="8388107" y="4185923"/>
            <a:ext cx="849150" cy="554033"/>
          </a:xfrm>
          <a:prstGeom prst="rect">
            <a:avLst/>
          </a:prstGeom>
        </p:spPr>
        <p:txBody>
          <a:bodyPr lIns="0" tIns="0" rIns="0" bIns="0" rtlCol="0" anchor="t">
            <a:spAutoFit/>
          </a:bodyPr>
          <a:lstStyle/>
          <a:p>
            <a:pPr algn="ctr">
              <a:lnSpc>
                <a:spcPts val="4450"/>
              </a:lnSpc>
            </a:pPr>
            <a:r>
              <a:rPr lang="en-US" sz="3577" b="1" spc="39">
                <a:solidFill>
                  <a:srgbClr val="FFFFFF"/>
                </a:solidFill>
                <a:latin typeface="Canva Sans Bold"/>
                <a:ea typeface="Canva Sans Bold"/>
                <a:cs typeface="Canva Sans Bold"/>
                <a:sym typeface="Canva Sans Bold"/>
              </a:rPr>
              <a:t>02</a:t>
            </a:r>
          </a:p>
        </p:txBody>
      </p:sp>
      <p:sp>
        <p:nvSpPr>
          <p:cNvPr id="24" name="TextBox 24"/>
          <p:cNvSpPr txBox="1"/>
          <p:nvPr/>
        </p:nvSpPr>
        <p:spPr>
          <a:xfrm>
            <a:off x="1210581" y="2261874"/>
            <a:ext cx="6510947" cy="2024052"/>
          </a:xfrm>
          <a:prstGeom prst="rect">
            <a:avLst/>
          </a:prstGeom>
        </p:spPr>
        <p:txBody>
          <a:bodyPr lIns="0" tIns="0" rIns="0" bIns="0" rtlCol="0" anchor="t">
            <a:spAutoFit/>
          </a:bodyPr>
          <a:lstStyle/>
          <a:p>
            <a:pPr algn="l">
              <a:lnSpc>
                <a:spcPts val="8039"/>
              </a:lnSpc>
            </a:pPr>
            <a:r>
              <a:rPr lang="en-US" sz="6426" spc="70">
                <a:solidFill>
                  <a:srgbClr val="F7F7F8"/>
                </a:solidFill>
                <a:latin typeface="Canva Sans"/>
                <a:ea typeface="Canva Sans"/>
                <a:cs typeface="Canva Sans"/>
                <a:sym typeface="Canva Sans"/>
              </a:rPr>
              <a:t>Testing Strategy</a:t>
            </a:r>
          </a:p>
        </p:txBody>
      </p:sp>
      <p:sp>
        <p:nvSpPr>
          <p:cNvPr id="25" name="Freeform 25"/>
          <p:cNvSpPr/>
          <p:nvPr/>
        </p:nvSpPr>
        <p:spPr>
          <a:xfrm rot="21415497">
            <a:off x="-64479" y="4686576"/>
            <a:ext cx="7464822" cy="5352471"/>
          </a:xfrm>
          <a:custGeom>
            <a:avLst/>
            <a:gdLst/>
            <a:ahLst/>
            <a:cxnLst/>
            <a:rect l="l" t="t" r="r" b="b"/>
            <a:pathLst>
              <a:path w="9947736" h="8084796">
                <a:moveTo>
                  <a:pt x="0" y="0"/>
                </a:moveTo>
                <a:lnTo>
                  <a:pt x="9947736" y="0"/>
                </a:lnTo>
                <a:lnTo>
                  <a:pt x="9947736" y="8084796"/>
                </a:lnTo>
                <a:lnTo>
                  <a:pt x="0" y="8084796"/>
                </a:lnTo>
                <a:lnTo>
                  <a:pt x="0" y="0"/>
                </a:lnTo>
                <a:close/>
              </a:path>
            </a:pathLst>
          </a:custGeom>
          <a:blipFill>
            <a:blip r:embed="rId4">
              <a:extLst>
                <a:ext uri="{96DAC541-7B7A-43D3-8B79-37D633B846F1}">
                  <asvg:svgBlip xmlns:asvg="http://schemas.microsoft.com/office/drawing/2016/SVG/main" r:embed="rId5"/>
                </a:ext>
              </a:extLst>
            </a:blip>
            <a:stretch>
              <a:fillRect l="-33262" b="-51048"/>
            </a:stretch>
          </a:blipFill>
        </p:spPr>
        <p:txBody>
          <a:bodyPr/>
          <a:lstStyle/>
          <a:p>
            <a:endParaRPr lang="tr-TR"/>
          </a:p>
        </p:txBody>
      </p:sp>
      <p:sp>
        <p:nvSpPr>
          <p:cNvPr id="26" name="Freeform 26"/>
          <p:cNvSpPr/>
          <p:nvPr/>
        </p:nvSpPr>
        <p:spPr>
          <a:xfrm>
            <a:off x="759955" y="928087"/>
            <a:ext cx="1426074" cy="666661"/>
          </a:xfrm>
          <a:custGeom>
            <a:avLst/>
            <a:gdLst/>
            <a:ahLst/>
            <a:cxnLst/>
            <a:rect l="l" t="t" r="r" b="b"/>
            <a:pathLst>
              <a:path w="1426074" h="666661">
                <a:moveTo>
                  <a:pt x="0" y="0"/>
                </a:moveTo>
                <a:lnTo>
                  <a:pt x="1426074" y="0"/>
                </a:lnTo>
                <a:lnTo>
                  <a:pt x="1426074" y="666661"/>
                </a:lnTo>
                <a:lnTo>
                  <a:pt x="0" y="666661"/>
                </a:lnTo>
                <a:lnTo>
                  <a:pt x="0" y="0"/>
                </a:lnTo>
                <a:close/>
              </a:path>
            </a:pathLst>
          </a:custGeom>
          <a:blipFill>
            <a:blip r:embed="rId6"/>
            <a:stretch>
              <a:fillRect r="-3565" b="-51879"/>
            </a:stretch>
          </a:blipFill>
        </p:spPr>
        <p:txBody>
          <a:bodyPr/>
          <a:lstStyle/>
          <a:p>
            <a:endParaRPr lang="tr-TR"/>
          </a:p>
        </p:txBody>
      </p:sp>
      <p:sp>
        <p:nvSpPr>
          <p:cNvPr id="27" name="TextBox 27"/>
          <p:cNvSpPr txBox="1"/>
          <p:nvPr/>
        </p:nvSpPr>
        <p:spPr>
          <a:xfrm>
            <a:off x="2186029" y="1101750"/>
            <a:ext cx="3789038" cy="354697"/>
          </a:xfrm>
          <a:prstGeom prst="rect">
            <a:avLst/>
          </a:prstGeom>
        </p:spPr>
        <p:txBody>
          <a:bodyPr lIns="0" tIns="0" rIns="0" bIns="0" rtlCol="0" anchor="t">
            <a:spAutoFit/>
          </a:bodyPr>
          <a:lstStyle/>
          <a:p>
            <a:pPr algn="l">
              <a:lnSpc>
                <a:spcPts val="2898"/>
              </a:lnSpc>
            </a:pPr>
            <a:r>
              <a:rPr lang="en-US" sz="2229" b="1">
                <a:solidFill>
                  <a:srgbClr val="FFFFFF"/>
                </a:solidFill>
                <a:latin typeface="Montserrat Bold"/>
                <a:ea typeface="Montserrat Bold"/>
                <a:cs typeface="Montserrat Bold"/>
                <a:sym typeface="Montserrat Bold"/>
              </a:rPr>
              <a:t>Riga Technical University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1505</Words>
  <Application>Microsoft Office PowerPoint</Application>
  <PresentationFormat>Özel</PresentationFormat>
  <Paragraphs>223</Paragraphs>
  <Slides>14</Slides>
  <Notes>12</Notes>
  <HiddenSlides>0</HiddenSlides>
  <MMClips>0</MMClips>
  <ScaleCrop>false</ScaleCrop>
  <HeadingPairs>
    <vt:vector size="6" baseType="variant">
      <vt:variant>
        <vt:lpstr>Kullanılan Yazı Tipleri</vt:lpstr>
      </vt:variant>
      <vt:variant>
        <vt:i4>7</vt:i4>
      </vt:variant>
      <vt:variant>
        <vt:lpstr>Tema</vt:lpstr>
      </vt:variant>
      <vt:variant>
        <vt:i4>1</vt:i4>
      </vt:variant>
      <vt:variant>
        <vt:lpstr>Slayt Başlıkları</vt:lpstr>
      </vt:variant>
      <vt:variant>
        <vt:i4>14</vt:i4>
      </vt:variant>
    </vt:vector>
  </HeadingPairs>
  <TitlesOfParts>
    <vt:vector size="22" baseType="lpstr">
      <vt:lpstr>Montserrat Bold</vt:lpstr>
      <vt:lpstr>Calibri</vt:lpstr>
      <vt:lpstr>Canva Sans Bold</vt:lpstr>
      <vt:lpstr>Arial</vt:lpstr>
      <vt:lpstr>Poppins</vt:lpstr>
      <vt:lpstr>Poppins Light</vt:lpstr>
      <vt:lpstr>Canva Sans</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Recognition-Based Access Control System</dc:title>
  <cp:lastModifiedBy>Ofis365</cp:lastModifiedBy>
  <cp:revision>2</cp:revision>
  <dcterms:created xsi:type="dcterms:W3CDTF">2006-08-16T00:00:00Z</dcterms:created>
  <dcterms:modified xsi:type="dcterms:W3CDTF">2025-05-19T13:57:49Z</dcterms:modified>
  <dc:identifier>DAGnzZpQskY</dc:identifier>
</cp:coreProperties>
</file>

<file path=docProps/thumbnail.jpeg>
</file>